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0" r:id="rId4"/>
    <p:sldId id="259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EA"/>
    <a:srgbClr val="69C2C9"/>
    <a:srgbClr val="DED5C6"/>
    <a:srgbClr val="8D6A5C"/>
    <a:srgbClr val="FBF6E9"/>
    <a:srgbClr val="FAF3E0"/>
    <a:srgbClr val="F3F0E6"/>
    <a:srgbClr val="2A6F74"/>
    <a:srgbClr val="009999"/>
    <a:srgbClr val="8BD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159" autoAdjust="0"/>
  </p:normalViewPr>
  <p:slideViewPr>
    <p:cSldViewPr snapToGrid="0" showGuides="1">
      <p:cViewPr varScale="1">
        <p:scale>
          <a:sx n="152" d="100"/>
          <a:sy n="15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D95B014-3804-4996-9004-DF663C6F56F5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2F7029-FCE9-4C8E-BAD8-CAD9DF0F7B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6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F7029-FCE9-4C8E-BAD8-CAD9DF0F7BB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407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8E750C-A5D5-F4DC-51F8-4FF156597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8BEDA30-9C8C-C079-1F35-FA7BF2B16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A633A1E-1523-7E12-A649-C5DFC0FE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A537E0-5105-B35A-26EC-21D189C2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87AF0A-A2AC-7DA2-E2F1-D4CE2EB3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54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A3AAE9-9F44-165F-B399-0E2D8B37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8C55029-9CAF-A82D-9B5B-4DA168F9A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A1E279-DABD-8520-46AA-DFC3AE42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1A480B-2FBB-ED76-01F0-C431FDD9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71F9CB-A681-9600-4ECF-6153A094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275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FFA9279-486C-EB43-9F3D-D52B54E99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C80B5ED-5037-F2F2-8A74-676964C5F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291527-A6AF-BE24-CB71-6021CACA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FADB231-E68F-3186-5105-6D9CC383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6F78E7-7B06-7879-4468-B7B64B80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5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F02496-B791-DB9B-170B-BB4EBD4D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50667D2-D45E-8E0A-EFFF-4D7064F6E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50CD85B-BD82-0218-D6EA-240FB2F3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8F18CA9-CBEE-BE88-71C8-5DB5743A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7C16EF-7A73-3B2C-47D7-A18A221C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666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71B07B-DBF9-65FC-A9C0-068753BA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9794115-E57A-70B1-7EF2-3A28F1F6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847C743-DD71-61D2-236D-B5022C39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0EC0E7D-2DF7-6371-D624-4C823B2E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9B7DF23-EB90-F495-5741-CE271E5E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78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0BA67-EB94-9E48-2D83-1536CE34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F02550-B74A-1CF5-B551-7680675B7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0CCC593-EF22-4C36-840C-0797F2D79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614546D-D855-9996-5ADA-D9CB2FF9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AEA8E24-8ED3-34F1-739C-C190A8E4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FEBF7FB-22F1-02C7-34FD-35CAFCCE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263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9C2072-3CE1-0440-D9AA-BEAF113A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596376-2C3F-2B30-3CE5-1999A81DE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D0857BE-A420-A2AF-A50D-C4D88ECA5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1FC9F44-9B42-509E-AEF5-F13756F7F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4C2C1A3-3626-1C30-C788-13C92C954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C16BB9-E275-4AE1-BF49-09227A56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8609969-3C77-A1C3-A661-46648FAC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B76C861-ABD4-1EB4-95D3-0BE15C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088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F48268-7584-8446-190E-719C8232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9314370-0AA6-6E13-C0FA-7B377304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ADA33D2-D593-3ADF-A2F2-80B07193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300FCCC-C412-B9E8-12D2-2F90F445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629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4E186F0-11F8-15A8-0CBA-327D3271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E7BE78C-211B-C308-E681-7CF078F6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80E3DCB-7B6A-1132-C637-4D7D1639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42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B3B0CE-FC10-DA50-4E37-77F21651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443E42-6797-3D4B-EF60-D88717B7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EADDC8-6B06-A386-9204-87C6D48DA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6CE76DF-80F6-DA0B-98E1-BC5470E9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35DD2A7-6DAB-22FA-07B6-F8196369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9C4B7F-0E59-36CD-6C70-6777E580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099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E8E649-2FD4-6881-2ECA-50B7584C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646AFE3-B2FA-D816-B159-31DE5D47E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C0394D5-4E9D-3798-4005-C3206431E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F76612C-4519-D1D0-C325-F01BC578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37D956E-7F5A-5977-74BB-A8A9FC0B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5C5D572-88B1-27F5-1E7B-59416935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85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0B31EFE-982A-EAF1-65F3-9976D589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E36EE8A-9C6F-0797-9435-077BDE5A8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D4962B0-BDA3-F271-815A-43A51A0C6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5562-B037-4F8D-84A5-F657959581FE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AAB493-EED2-A5AA-6421-1851128EA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447AB9-B281-F4D9-ED56-AA568833A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58B75-0877-4355-B9F8-55C1B24781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13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bin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bin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bin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bin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54727" y="1984943"/>
            <a:ext cx="4274547" cy="4269204"/>
          </a:xfrm>
          <a:custGeom>
            <a:avLst/>
            <a:gdLst/>
            <a:ahLst/>
            <a:cxnLst/>
            <a:rect l="l" t="t" r="r" b="b"/>
            <a:pathLst>
              <a:path w="6411820" h="6403806">
                <a:moveTo>
                  <a:pt x="0" y="0"/>
                </a:moveTo>
                <a:lnTo>
                  <a:pt x="6411820" y="0"/>
                </a:lnTo>
                <a:lnTo>
                  <a:pt x="6411820" y="6403805"/>
                </a:lnTo>
                <a:lnTo>
                  <a:pt x="0" y="6403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53453" y="4259928"/>
            <a:ext cx="6500835" cy="6492709"/>
          </a:xfrm>
          <a:custGeom>
            <a:avLst/>
            <a:gdLst/>
            <a:ahLst/>
            <a:cxnLst/>
            <a:rect l="l" t="t" r="r" b="b"/>
            <a:pathLst>
              <a:path w="9751253" h="9739063">
                <a:moveTo>
                  <a:pt x="0" y="0"/>
                </a:moveTo>
                <a:lnTo>
                  <a:pt x="9751253" y="0"/>
                </a:lnTo>
                <a:lnTo>
                  <a:pt x="9751253" y="9739063"/>
                </a:lnTo>
                <a:lnTo>
                  <a:pt x="0" y="973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5627192" y="2038319"/>
            <a:ext cx="6111858" cy="8123419"/>
          </a:xfrm>
          <a:custGeom>
            <a:avLst/>
            <a:gdLst/>
            <a:ahLst/>
            <a:cxnLst/>
            <a:rect l="l" t="t" r="r" b="b"/>
            <a:pathLst>
              <a:path w="9167787" h="12580154">
                <a:moveTo>
                  <a:pt x="0" y="0"/>
                </a:moveTo>
                <a:lnTo>
                  <a:pt x="9167788" y="0"/>
                </a:lnTo>
                <a:lnTo>
                  <a:pt x="9167788" y="12580154"/>
                </a:lnTo>
                <a:lnTo>
                  <a:pt x="0" y="1258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242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85410" y="446274"/>
            <a:ext cx="6408705" cy="640870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535" y="0"/>
                  </a:moveTo>
                  <a:lnTo>
                    <a:pt x="732265" y="0"/>
                  </a:lnTo>
                  <a:cubicBezTo>
                    <a:pt x="776743" y="0"/>
                    <a:pt x="812800" y="36057"/>
                    <a:pt x="812800" y="80535"/>
                  </a:cubicBezTo>
                  <a:lnTo>
                    <a:pt x="812800" y="732265"/>
                  </a:lnTo>
                  <a:cubicBezTo>
                    <a:pt x="812800" y="776743"/>
                    <a:pt x="776743" y="812800"/>
                    <a:pt x="732265" y="812800"/>
                  </a:cubicBezTo>
                  <a:lnTo>
                    <a:pt x="80535" y="812800"/>
                  </a:lnTo>
                  <a:cubicBezTo>
                    <a:pt x="36057" y="812800"/>
                    <a:pt x="0" y="776743"/>
                    <a:pt x="0" y="732265"/>
                  </a:cubicBezTo>
                  <a:lnTo>
                    <a:pt x="0" y="80535"/>
                  </a:lnTo>
                  <a:cubicBezTo>
                    <a:pt x="0" y="36057"/>
                    <a:pt x="36057" y="0"/>
                    <a:pt x="80535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382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7" name="Freeform 7"/>
          <p:cNvSpPr/>
          <p:nvPr/>
        </p:nvSpPr>
        <p:spPr>
          <a:xfrm>
            <a:off x="629633" y="448873"/>
            <a:ext cx="448643" cy="613535"/>
          </a:xfrm>
          <a:custGeom>
            <a:avLst/>
            <a:gdLst/>
            <a:ahLst/>
            <a:cxnLst/>
            <a:rect l="l" t="t" r="r" b="b"/>
            <a:pathLst>
              <a:path w="795247" h="1031570">
                <a:moveTo>
                  <a:pt x="0" y="0"/>
                </a:moveTo>
                <a:lnTo>
                  <a:pt x="795246" y="0"/>
                </a:lnTo>
                <a:lnTo>
                  <a:pt x="795246" y="1031570"/>
                </a:lnTo>
                <a:lnTo>
                  <a:pt x="0" y="1031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DEADF6EC-A167-E0AC-760E-B0640F6905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7010" r="57972" b="82961"/>
          <a:stretch/>
        </p:blipFill>
        <p:spPr>
          <a:xfrm>
            <a:off x="1154393" y="602124"/>
            <a:ext cx="3062302" cy="48855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8E5A079-7989-F8A3-3514-510F4C6AF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1708" y="41055"/>
            <a:ext cx="2867673" cy="407818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83F36CE-D6D8-B25B-62AD-C67E27E6D148}"/>
              </a:ext>
            </a:extLst>
          </p:cNvPr>
          <p:cNvSpPr txBox="1"/>
          <p:nvPr/>
        </p:nvSpPr>
        <p:spPr>
          <a:xfrm>
            <a:off x="151029" y="1062408"/>
            <a:ext cx="514599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e-IL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e-IL" sz="2000" b="1" dirty="0">
                <a:solidFill>
                  <a:srgbClr val="194447"/>
                </a:solidFill>
              </a:rPr>
              <a:t>מודל – מרחב של צמיחה, שילוב והשתלבות</a:t>
            </a:r>
          </a:p>
          <a:p>
            <a:endParaRPr lang="he-IL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1400" dirty="0"/>
              <a:t>הפרח מסמל את מודל העבודה הבית ספרי-</a:t>
            </a:r>
          </a:p>
          <a:p>
            <a:r>
              <a:rPr lang="he-IL" sz="1400" dirty="0"/>
              <a:t>מקום שמאפשר לכל תלמיד ותלמידה לצמוח, להתפתח ולמצוא את דרכם הייחודית.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במרכז הפרח נמצא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הבוגר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 בעל ידע, מיומנויות וערכים, שיאפשרו לו להתפתח ולהמשיך למצות את יכולותיו ולתרום לקהילה ולחברה.</a:t>
            </a:r>
          </a:p>
          <a:p>
            <a:endParaRPr lang="he-IL" sz="1400" dirty="0"/>
          </a:p>
          <a:p>
            <a:r>
              <a:rPr lang="he-IL" sz="1400" dirty="0"/>
              <a:t>כל עלה כותרת מייצג מסלול, הנתמך על ידי </a:t>
            </a:r>
            <a:r>
              <a:rPr lang="he-IL" sz="1400" b="1" dirty="0"/>
              <a:t>הורי התלמיד  והצוות החינוכי,</a:t>
            </a:r>
            <a:r>
              <a:rPr lang="he-IL" sz="1400" dirty="0"/>
              <a:t> שמלווה כל תלמיד בקצב שלו, מתוך גישה מכילה ומעצימה.  </a:t>
            </a:r>
          </a:p>
          <a:p>
            <a:r>
              <a:rPr lang="he-IL" sz="1400" dirty="0"/>
              <a:t>אנו מסתמכים על הגישה של </a:t>
            </a:r>
            <a:r>
              <a:rPr lang="he-IL" sz="1400" b="1" dirty="0"/>
              <a:t>"הפדגוגיה המונגשת"</a:t>
            </a:r>
            <a:r>
              <a:rPr lang="he-IL" sz="1400" dirty="0"/>
              <a:t>, הכוללת כיתות ייחודיות, סביבות למידה מותאמות, פיתוח מיומנויות למידה ומסלולים אישיים. </a:t>
            </a:r>
          </a:p>
          <a:p>
            <a:r>
              <a:rPr lang="he-IL" sz="1400" b="1" dirty="0"/>
              <a:t>תמיכה רגשית רחבה </a:t>
            </a:r>
            <a:r>
              <a:rPr lang="he-IL" sz="1400" dirty="0"/>
              <a:t>– ליווי פרטני - טיפולי וקבוצתי, סדנאות והכוונה אישית.</a:t>
            </a:r>
          </a:p>
          <a:p>
            <a:r>
              <a:rPr lang="he-IL" sz="1400" b="1" dirty="0"/>
              <a:t>חברתי-ערכי</a:t>
            </a:r>
            <a:r>
              <a:rPr lang="he-IL" sz="1400" dirty="0"/>
              <a:t> נבנים מסלולים אישיים מקבילים ע"פ החוזקות של כל תלמיד/ה. </a:t>
            </a:r>
          </a:p>
          <a:p>
            <a:r>
              <a:rPr lang="he-IL" sz="1400" dirty="0"/>
              <a:t>דוגמאות: מסעות, התנדבות בקהילה, השתתפות בתחרויות, קבוצות מנהיגות שכבתיות ובית-ספריות, תוך חיזוק תחושת השייכות והמעורבות.  </a:t>
            </a:r>
          </a:p>
          <a:p>
            <a:endParaRPr lang="he-IL" sz="1400" dirty="0"/>
          </a:p>
          <a:p>
            <a:pPr algn="ctr"/>
            <a:r>
              <a:rPr lang="he-IL" sz="1400" b="1" dirty="0">
                <a:solidFill>
                  <a:schemeClr val="accent6">
                    <a:lumMod val="75000"/>
                  </a:schemeClr>
                </a:solidFill>
              </a:rPr>
              <a:t>שילוב בין המסלולים השונים יוצר הרמוניה חינוכית, </a:t>
            </a:r>
          </a:p>
          <a:p>
            <a:pPr algn="ctr"/>
            <a:r>
              <a:rPr lang="he-IL" sz="1400" b="1" dirty="0">
                <a:solidFill>
                  <a:schemeClr val="accent6">
                    <a:lumMod val="75000"/>
                  </a:schemeClr>
                </a:solidFill>
              </a:rPr>
              <a:t>קרקע פורייה להעצמה, צמיחה והשתלבות משמעותית </a:t>
            </a:r>
          </a:p>
          <a:p>
            <a:pPr algn="ctr"/>
            <a:r>
              <a:rPr lang="he-IL" sz="1400" b="1" dirty="0">
                <a:solidFill>
                  <a:schemeClr val="accent6">
                    <a:lumMod val="75000"/>
                  </a:schemeClr>
                </a:solidFill>
              </a:rPr>
              <a:t>בביה"ס ובחברה גם בהמשך הדרך</a:t>
            </a:r>
            <a:r>
              <a:rPr lang="he-IL" sz="1400" dirty="0"/>
              <a:t>.</a:t>
            </a:r>
          </a:p>
          <a:p>
            <a:r>
              <a:rPr lang="he-IL" sz="1200" dirty="0"/>
              <a:t> </a:t>
            </a:r>
            <a:endParaRPr lang="he-IL" sz="14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433CE91-7EDE-9A74-AA3C-64A05151E307}"/>
              </a:ext>
            </a:extLst>
          </p:cNvPr>
          <p:cNvSpPr txBox="1"/>
          <p:nvPr/>
        </p:nvSpPr>
        <p:spPr>
          <a:xfrm>
            <a:off x="6465738" y="857565"/>
            <a:ext cx="15173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פדגוגיה מונגשת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F54787B-57E1-CC35-A7BC-A60CABF95B51}"/>
              </a:ext>
            </a:extLst>
          </p:cNvPr>
          <p:cNvSpPr txBox="1"/>
          <p:nvPr/>
        </p:nvSpPr>
        <p:spPr>
          <a:xfrm>
            <a:off x="9151754" y="852173"/>
            <a:ext cx="1175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תמיכה רגשית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B67FE05-C9B0-975C-C636-5712705BA03B}"/>
              </a:ext>
            </a:extLst>
          </p:cNvPr>
          <p:cNvSpPr txBox="1"/>
          <p:nvPr/>
        </p:nvSpPr>
        <p:spPr>
          <a:xfrm>
            <a:off x="9104656" y="5612585"/>
            <a:ext cx="1413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תחום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חברתי ערכי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07F16941-F07C-F617-A2A9-88D255818680}"/>
              </a:ext>
            </a:extLst>
          </p:cNvPr>
          <p:cNvSpPr txBox="1"/>
          <p:nvPr/>
        </p:nvSpPr>
        <p:spPr>
          <a:xfrm>
            <a:off x="6170440" y="5601202"/>
            <a:ext cx="1977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הורים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והצוות החינוכי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3843735-7692-6B99-CAAA-A20D5AB71F8C}"/>
              </a:ext>
            </a:extLst>
          </p:cNvPr>
          <p:cNvSpPr txBox="1"/>
          <p:nvPr/>
        </p:nvSpPr>
        <p:spPr>
          <a:xfrm>
            <a:off x="7499184" y="3263011"/>
            <a:ext cx="19778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הבוגר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7A81056-5FB8-0DB9-F912-EDEE2E2B21C3}"/>
              </a:ext>
            </a:extLst>
          </p:cNvPr>
          <p:cNvSpPr txBox="1"/>
          <p:nvPr/>
        </p:nvSpPr>
        <p:spPr>
          <a:xfrm rot="3753971">
            <a:off x="8717142" y="2963065"/>
            <a:ext cx="1175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ביטחון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12E4D50-B0F9-DC4D-B584-33FB2CFC0F77}"/>
              </a:ext>
            </a:extLst>
          </p:cNvPr>
          <p:cNvSpPr txBox="1"/>
          <p:nvPr/>
        </p:nvSpPr>
        <p:spPr>
          <a:xfrm rot="18403005">
            <a:off x="7061395" y="3000655"/>
            <a:ext cx="1175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שייכות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23EEC0CC-A016-0743-9F4F-F34814C2AC61}"/>
              </a:ext>
            </a:extLst>
          </p:cNvPr>
          <p:cNvSpPr txBox="1"/>
          <p:nvPr/>
        </p:nvSpPr>
        <p:spPr>
          <a:xfrm rot="214708">
            <a:off x="7468245" y="4332623"/>
            <a:ext cx="1175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זהות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06527488-3623-2064-B4D9-B9C7171CCCF7}"/>
              </a:ext>
            </a:extLst>
          </p:cNvPr>
          <p:cNvSpPr/>
          <p:nvPr/>
        </p:nvSpPr>
        <p:spPr>
          <a:xfrm>
            <a:off x="2891158" y="2761326"/>
            <a:ext cx="1779276" cy="3745139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98C53D34-83D6-7890-8370-AD3B509E0E07}"/>
              </a:ext>
            </a:extLst>
          </p:cNvPr>
          <p:cNvSpPr/>
          <p:nvPr/>
        </p:nvSpPr>
        <p:spPr>
          <a:xfrm>
            <a:off x="814068" y="2761325"/>
            <a:ext cx="1779276" cy="3745140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30AB40ED-0403-D36F-B478-AC6296A2BC55}"/>
              </a:ext>
            </a:extLst>
          </p:cNvPr>
          <p:cNvSpPr/>
          <p:nvPr/>
        </p:nvSpPr>
        <p:spPr>
          <a:xfrm>
            <a:off x="796603" y="1757831"/>
            <a:ext cx="1696084" cy="1337332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93239469-B2B6-4C45-3C8C-09797A368055}"/>
              </a:ext>
            </a:extLst>
          </p:cNvPr>
          <p:cNvSpPr/>
          <p:nvPr/>
        </p:nvSpPr>
        <p:spPr>
          <a:xfrm>
            <a:off x="2924364" y="1765067"/>
            <a:ext cx="1696084" cy="1337332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31B329AF-9B0B-06E3-A47E-BA0746BF1013}"/>
              </a:ext>
            </a:extLst>
          </p:cNvPr>
          <p:cNvSpPr/>
          <p:nvPr/>
        </p:nvSpPr>
        <p:spPr>
          <a:xfrm>
            <a:off x="4961763" y="2761325"/>
            <a:ext cx="1779276" cy="3745139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1D4FC618-C9AD-57D8-E53D-4B7051E469F9}"/>
              </a:ext>
            </a:extLst>
          </p:cNvPr>
          <p:cNvSpPr/>
          <p:nvPr/>
        </p:nvSpPr>
        <p:spPr>
          <a:xfrm>
            <a:off x="4961763" y="1757831"/>
            <a:ext cx="1696084" cy="1337332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6AC511BA-0B41-F9A7-C9FA-BE0A70CD03D7}"/>
              </a:ext>
            </a:extLst>
          </p:cNvPr>
          <p:cNvSpPr/>
          <p:nvPr/>
        </p:nvSpPr>
        <p:spPr>
          <a:xfrm>
            <a:off x="7038853" y="2761326"/>
            <a:ext cx="1779276" cy="3745138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2DB7650-556A-1FF6-AB9D-A984565B2A58}"/>
              </a:ext>
            </a:extLst>
          </p:cNvPr>
          <p:cNvSpPr/>
          <p:nvPr/>
        </p:nvSpPr>
        <p:spPr>
          <a:xfrm>
            <a:off x="7078544" y="1738428"/>
            <a:ext cx="1696084" cy="1337332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: פינות מעוגלות 28">
            <a:extLst>
              <a:ext uri="{FF2B5EF4-FFF2-40B4-BE49-F238E27FC236}">
                <a16:creationId xmlns:a16="http://schemas.microsoft.com/office/drawing/2014/main" id="{AF1505E3-0887-7429-26DA-852EF2C2901D}"/>
              </a:ext>
            </a:extLst>
          </p:cNvPr>
          <p:cNvSpPr/>
          <p:nvPr/>
        </p:nvSpPr>
        <p:spPr>
          <a:xfrm>
            <a:off x="740693" y="310173"/>
            <a:ext cx="8077435" cy="790610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5872E557-52F0-770A-F76B-758D4C5DF755}"/>
              </a:ext>
            </a:extLst>
          </p:cNvPr>
          <p:cNvSpPr/>
          <p:nvPr/>
        </p:nvSpPr>
        <p:spPr>
          <a:xfrm>
            <a:off x="11271767" y="4124528"/>
            <a:ext cx="1613361" cy="1611345"/>
          </a:xfrm>
          <a:custGeom>
            <a:avLst/>
            <a:gdLst/>
            <a:ahLst/>
            <a:cxnLst/>
            <a:rect l="l" t="t" r="r" b="b"/>
            <a:pathLst>
              <a:path w="6411820" h="6403806">
                <a:moveTo>
                  <a:pt x="0" y="0"/>
                </a:moveTo>
                <a:lnTo>
                  <a:pt x="6411820" y="0"/>
                </a:lnTo>
                <a:lnTo>
                  <a:pt x="6411820" y="6403805"/>
                </a:lnTo>
                <a:lnTo>
                  <a:pt x="0" y="6403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80B0EFA-9746-A19F-D8F8-03B5256780D6}"/>
              </a:ext>
            </a:extLst>
          </p:cNvPr>
          <p:cNvSpPr/>
          <p:nvPr/>
        </p:nvSpPr>
        <p:spPr>
          <a:xfrm>
            <a:off x="8818128" y="4975873"/>
            <a:ext cx="2453639" cy="2450572"/>
          </a:xfrm>
          <a:custGeom>
            <a:avLst/>
            <a:gdLst/>
            <a:ahLst/>
            <a:cxnLst/>
            <a:rect l="l" t="t" r="r" b="b"/>
            <a:pathLst>
              <a:path w="9751253" h="9739063">
                <a:moveTo>
                  <a:pt x="0" y="0"/>
                </a:moveTo>
                <a:lnTo>
                  <a:pt x="9751253" y="0"/>
                </a:lnTo>
                <a:lnTo>
                  <a:pt x="9751253" y="9739063"/>
                </a:lnTo>
                <a:lnTo>
                  <a:pt x="0" y="973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3281991-A546-E627-8FBE-047E5DE0AE82}"/>
              </a:ext>
            </a:extLst>
          </p:cNvPr>
          <p:cNvSpPr/>
          <p:nvPr/>
        </p:nvSpPr>
        <p:spPr>
          <a:xfrm rot="-5400000">
            <a:off x="9690336" y="4032858"/>
            <a:ext cx="2789586" cy="3599998"/>
          </a:xfrm>
          <a:custGeom>
            <a:avLst/>
            <a:gdLst/>
            <a:ahLst/>
            <a:cxnLst/>
            <a:rect l="l" t="t" r="r" b="b"/>
            <a:pathLst>
              <a:path w="9167787" h="12580154">
                <a:moveTo>
                  <a:pt x="0" y="0"/>
                </a:moveTo>
                <a:lnTo>
                  <a:pt x="9167788" y="0"/>
                </a:lnTo>
                <a:lnTo>
                  <a:pt x="9167788" y="12580154"/>
                </a:lnTo>
                <a:lnTo>
                  <a:pt x="0" y="1258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242"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90745F3-923B-4DD7-9D02-7A7C469EC5E3}"/>
              </a:ext>
            </a:extLst>
          </p:cNvPr>
          <p:cNvGrpSpPr/>
          <p:nvPr/>
        </p:nvGrpSpPr>
        <p:grpSpPr>
          <a:xfrm>
            <a:off x="9500760" y="4276763"/>
            <a:ext cx="2418866" cy="2418866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DAB775E-8880-F8DF-1E54-29559EF8B7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535" y="0"/>
                  </a:moveTo>
                  <a:lnTo>
                    <a:pt x="732265" y="0"/>
                  </a:lnTo>
                  <a:cubicBezTo>
                    <a:pt x="776743" y="0"/>
                    <a:pt x="812800" y="36057"/>
                    <a:pt x="812800" y="80535"/>
                  </a:cubicBezTo>
                  <a:lnTo>
                    <a:pt x="812800" y="732265"/>
                  </a:lnTo>
                  <a:cubicBezTo>
                    <a:pt x="812800" y="776743"/>
                    <a:pt x="776743" y="812800"/>
                    <a:pt x="732265" y="812800"/>
                  </a:cubicBezTo>
                  <a:lnTo>
                    <a:pt x="80535" y="812800"/>
                  </a:lnTo>
                  <a:cubicBezTo>
                    <a:pt x="36057" y="812800"/>
                    <a:pt x="0" y="776743"/>
                    <a:pt x="0" y="732265"/>
                  </a:cubicBezTo>
                  <a:lnTo>
                    <a:pt x="0" y="80535"/>
                  </a:lnTo>
                  <a:cubicBezTo>
                    <a:pt x="0" y="36057"/>
                    <a:pt x="36057" y="0"/>
                    <a:pt x="80535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3825" cap="rnd">
              <a:solidFill>
                <a:srgbClr val="FFFFFF"/>
              </a:solidFill>
              <a:prstDash val="solid"/>
              <a:round/>
            </a:ln>
          </p:spPr>
        </p:sp>
      </p:grpSp>
      <p:pic>
        <p:nvPicPr>
          <p:cNvPr id="8" name="תמונה 7">
            <a:extLst>
              <a:ext uri="{FF2B5EF4-FFF2-40B4-BE49-F238E27FC236}">
                <a16:creationId xmlns:a16="http://schemas.microsoft.com/office/drawing/2014/main" id="{CBA96C80-C688-827C-4B46-AF00572E1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" r="55444" b="66079"/>
          <a:stretch/>
        </p:blipFill>
        <p:spPr>
          <a:xfrm>
            <a:off x="7167130" y="1828537"/>
            <a:ext cx="1518911" cy="120033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2904A16-642D-604C-6CAD-4B4B56717C51}"/>
              </a:ext>
            </a:extLst>
          </p:cNvPr>
          <p:cNvSpPr txBox="1"/>
          <p:nvPr/>
        </p:nvSpPr>
        <p:spPr>
          <a:xfrm>
            <a:off x="7140774" y="3429000"/>
            <a:ext cx="16133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b="1" dirty="0">
                <a:solidFill>
                  <a:schemeClr val="bg1"/>
                </a:solidFill>
              </a:rPr>
              <a:t>מסלול אישי:</a:t>
            </a:r>
          </a:p>
          <a:p>
            <a:pPr algn="ctr"/>
            <a:r>
              <a:rPr lang="he-IL" sz="1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e-IL" sz="1800" dirty="0">
                <a:solidFill>
                  <a:schemeClr val="bg1"/>
                </a:solidFill>
              </a:rPr>
              <a:t>עבודה על פי תוכנית עבודה אישית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21C5FA2E-25EF-95CF-8331-EB81176A6200}"/>
              </a:ext>
            </a:extLst>
          </p:cNvPr>
          <p:cNvSpPr txBox="1"/>
          <p:nvPr/>
        </p:nvSpPr>
        <p:spPr>
          <a:xfrm>
            <a:off x="4834373" y="3429000"/>
            <a:ext cx="17374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b="1" dirty="0">
                <a:solidFill>
                  <a:schemeClr val="bg1"/>
                </a:solidFill>
              </a:rPr>
              <a:t>כיתות ייחודיות</a:t>
            </a:r>
          </a:p>
          <a:p>
            <a:r>
              <a:rPr lang="he-IL" b="1" dirty="0">
                <a:solidFill>
                  <a:schemeClr val="bg1"/>
                </a:solidFill>
              </a:rPr>
              <a:t>עם תוכניות ייחודיות:</a:t>
            </a:r>
          </a:p>
          <a:p>
            <a:endParaRPr lang="he-IL" sz="1800" b="1" dirty="0">
              <a:solidFill>
                <a:schemeClr val="bg1"/>
              </a:solidFill>
            </a:endParaRPr>
          </a:p>
          <a:p>
            <a:r>
              <a:rPr lang="he-IL" b="1" dirty="0">
                <a:solidFill>
                  <a:schemeClr val="bg1"/>
                </a:solidFill>
              </a:rPr>
              <a:t>שח"ר </a:t>
            </a:r>
          </a:p>
          <a:p>
            <a:r>
              <a:rPr lang="he-IL" sz="1800" b="1" dirty="0" err="1">
                <a:solidFill>
                  <a:schemeClr val="bg1"/>
                </a:solidFill>
              </a:rPr>
              <a:t>חנ"מ</a:t>
            </a:r>
            <a:endParaRPr lang="he-IL" sz="1800" b="1" dirty="0">
              <a:solidFill>
                <a:schemeClr val="bg1"/>
              </a:solidFill>
            </a:endParaRPr>
          </a:p>
          <a:p>
            <a:r>
              <a:rPr lang="he-IL" b="1" dirty="0">
                <a:solidFill>
                  <a:schemeClr val="bg1"/>
                </a:solidFill>
              </a:rPr>
              <a:t>שילוב</a:t>
            </a:r>
          </a:p>
          <a:p>
            <a:r>
              <a:rPr lang="he-IL" sz="1800" b="1" dirty="0">
                <a:solidFill>
                  <a:schemeClr val="bg1"/>
                </a:solidFill>
              </a:rPr>
              <a:t>סלים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B3F1CE6F-DA36-913F-5413-7D67A85869B4}"/>
              </a:ext>
            </a:extLst>
          </p:cNvPr>
          <p:cNvSpPr txBox="1"/>
          <p:nvPr/>
        </p:nvSpPr>
        <p:spPr>
          <a:xfrm>
            <a:off x="3035030" y="3429000"/>
            <a:ext cx="15501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b="1" dirty="0">
                <a:solidFill>
                  <a:schemeClr val="bg1"/>
                </a:solidFill>
              </a:rPr>
              <a:t>סיוע לימודי אישי / קבוצתי</a:t>
            </a:r>
          </a:p>
          <a:p>
            <a:r>
              <a:rPr lang="he-IL" b="1" dirty="0">
                <a:solidFill>
                  <a:schemeClr val="bg1"/>
                </a:solidFill>
              </a:rPr>
              <a:t>לאורך כל השנה כולל מרתונים בחופשים</a:t>
            </a:r>
            <a:endParaRPr lang="he-IL" sz="1800" b="1" dirty="0">
              <a:solidFill>
                <a:schemeClr val="bg1"/>
              </a:solidFill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DB32673-67B5-6D56-0385-D62CB1B5920D}"/>
              </a:ext>
            </a:extLst>
          </p:cNvPr>
          <p:cNvSpPr txBox="1"/>
          <p:nvPr/>
        </p:nvSpPr>
        <p:spPr>
          <a:xfrm>
            <a:off x="686222" y="3324544"/>
            <a:ext cx="18771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b="1" dirty="0">
                <a:solidFill>
                  <a:schemeClr val="bg1"/>
                </a:solidFill>
              </a:rPr>
              <a:t>קיום סדירויות בתוך המערכות הקבועה</a:t>
            </a:r>
          </a:p>
          <a:p>
            <a:pPr algn="ctr"/>
            <a:r>
              <a:rPr lang="he-IL" sz="1800" b="1" dirty="0">
                <a:solidFill>
                  <a:schemeClr val="bg1"/>
                </a:solidFill>
              </a:rPr>
              <a:t>: </a:t>
            </a:r>
            <a:r>
              <a:rPr lang="he-IL" sz="1800" dirty="0">
                <a:solidFill>
                  <a:schemeClr val="bg1"/>
                </a:solidFill>
              </a:rPr>
              <a:t>פ.ע. צוות מצומצם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"מלב אל לב"</a:t>
            </a:r>
            <a:r>
              <a:rPr lang="he-IL" sz="1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e-IL" sz="1800" dirty="0">
                <a:solidFill>
                  <a:schemeClr val="bg1"/>
                </a:solidFill>
              </a:rPr>
              <a:t>ישיבות פרופיל, ישיבות פדגוגיות מפגשי הורים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מפגשים מקצועיים</a:t>
            </a:r>
            <a:endParaRPr lang="he-IL" sz="1800" dirty="0">
              <a:solidFill>
                <a:schemeClr val="bg1"/>
              </a:solidFill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5ACAC019-6A54-9E50-AB18-6BA8F8903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5" t="36038" b="37429"/>
          <a:stretch/>
        </p:blipFill>
        <p:spPr>
          <a:xfrm>
            <a:off x="5073191" y="1871180"/>
            <a:ext cx="1464950" cy="115768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9F84E3E6-701E-2963-59BE-A37F730D2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6" t="35458" r="32549" b="38013"/>
          <a:stretch/>
        </p:blipFill>
        <p:spPr>
          <a:xfrm>
            <a:off x="902867" y="1872859"/>
            <a:ext cx="1483555" cy="1107274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65136440-9375-50D5-AB17-294BDF901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5" t="2440" b="66905"/>
          <a:stretch/>
        </p:blipFill>
        <p:spPr>
          <a:xfrm>
            <a:off x="2983274" y="1867573"/>
            <a:ext cx="1511488" cy="1117847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D394D5B5-2AAA-6902-F67D-916961C06144}"/>
              </a:ext>
            </a:extLst>
          </p:cNvPr>
          <p:cNvSpPr txBox="1"/>
          <p:nvPr/>
        </p:nvSpPr>
        <p:spPr>
          <a:xfrm>
            <a:off x="1945532" y="351535"/>
            <a:ext cx="4961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</a:rPr>
              <a:t>"פדגוגיה מונגשת"</a:t>
            </a:r>
          </a:p>
        </p:txBody>
      </p:sp>
    </p:spTree>
    <p:extLst>
      <p:ext uri="{BB962C8B-B14F-4D97-AF65-F5344CB8AC3E}">
        <p14:creationId xmlns:p14="http://schemas.microsoft.com/office/powerpoint/2010/main" val="263165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4B59D124-FFA2-FA16-FA30-2DAA2A08B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9" t="12959" r="38749" b="52962"/>
          <a:stretch/>
        </p:blipFill>
        <p:spPr>
          <a:xfrm>
            <a:off x="374141" y="369276"/>
            <a:ext cx="893846" cy="1096088"/>
          </a:xfrm>
          <a:prstGeom prst="rect">
            <a:avLst/>
          </a:prstGeom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6DB5EFA-E77C-9DED-1366-6F7CE7873F49}"/>
              </a:ext>
            </a:extLst>
          </p:cNvPr>
          <p:cNvSpPr/>
          <p:nvPr/>
        </p:nvSpPr>
        <p:spPr>
          <a:xfrm>
            <a:off x="1614311" y="295988"/>
            <a:ext cx="8077435" cy="790610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9EC2947-E53D-4CE1-A08F-F618D90F9638}"/>
              </a:ext>
            </a:extLst>
          </p:cNvPr>
          <p:cNvSpPr txBox="1"/>
          <p:nvPr/>
        </p:nvSpPr>
        <p:spPr>
          <a:xfrm>
            <a:off x="1614311" y="440267"/>
            <a:ext cx="795866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דוגמה  לשיח על תלמיד/ה בישיבת פרופיל תלמיד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54D0F75-4686-4CD4-9750-9F08404F9F23}"/>
              </a:ext>
            </a:extLst>
          </p:cNvPr>
          <p:cNvSpPr txBox="1"/>
          <p:nvPr/>
        </p:nvSpPr>
        <p:spPr>
          <a:xfrm>
            <a:off x="170268" y="1171524"/>
            <a:ext cx="11647591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שם התלמיד: רן פ.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רקע וחוזקות: </a:t>
            </a:r>
            <a:r>
              <a:rPr kumimoji="0" lang="he-IL" sz="1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משפחה קשת יום. אבא חולה ונמצא בדיכאון. לא עובד. 3 אחים. אמא מתפרנסת מניקיון בבי"ח. אישה עם כוחות על. משתפת פעולה ועושה ככל יכולתה להחזיק את המשפחה, תמיד עם חיוך. בית מאוד דל במשאבים. אח צעיר </a:t>
            </a:r>
            <a:r>
              <a:rPr lang="he-I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</a:t>
            </a:r>
            <a:r>
              <a:rPr kumimoji="0" lang="he-IL" sz="1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על מוגבלות פיזית קשה , זקוק לתמיכה צמודה.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רן - מנגן על </a:t>
            </a:r>
            <a:r>
              <a:rPr lang="he-IL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טרומבון באופן מצוין ואוהב זאת מאוד.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חברתית- חייכן, בעל חוש הומור, התלמידים אוהבים לשהות במחיצתו, העניין החברתי מאוד מעסיק אותו וזה בא על חשבון הלימודים. מתנדב בבי"ס גוונים,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לימודים –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מאחר ולעיתים לא מגיע לשיעורים.</a:t>
            </a:r>
            <a:r>
              <a:rPr lang="he-IL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מתקשה 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בצע את כל המטלות הנדרשות שכן עובד ועוזר בפרנסת הבית.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אתגרים: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מרבה לדבר שלא לצורך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מרבה לאחר בבקרים. לוקח את אחיו לעיתים לביה"ס ובחזרה עוזר בבית.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לאחרונה קיים קושי בבית המוזיקה, מבחינת נגינה ותפקוד. 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מבחינה לימודית- בעל יכולות לימודיות טובות, אך הן לא תמיד באות לידי ביטוי, יש צורך בחיזוקים.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לא מרוכז.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מענים בביה"ס / בקהילה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עד היום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שיחות עם מחנכת, הורים. שיחה עם </a:t>
            </a:r>
            <a:r>
              <a:rPr lang="he-I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יועצת +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רכזת השכבה.  הקושי בבית המוזיקה- שיחה עם המנהלת, שיחה עם ההורים, שיחה עם מנהלת בית המוסיקה.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מטרה: </a:t>
            </a:r>
            <a:r>
              <a:rPr kumimoji="0" lang="he-IL" sz="12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ללמד אותות להתמיד ולהצליח בתוך מורכבות חיים.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1" u="sng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המלצות ודרכי פעולה, יעדים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lang="he-IL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בניית מערכת אישית מותאמת. תגבורים ומעטפת לימודית לשעות שחייב להפסיד.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לעבוד ולחזק את הקשר בין התלמיד לבית המוסיקה ולבנות שם תכנית אישית.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לתת מענה רגשי – טיפולי במטרה לתת כלים להתמודדות במציאות חיים מורכבת.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חיבור הבית לעמותה. זקוקים למקרר – לבחון אפשרויות סיוע.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סטטוס ומעקב:</a:t>
            </a:r>
            <a:r>
              <a:rPr kumimoji="0" lang="he-IL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he-IL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עוד חודש פגישת עדכון ומעקב – אחריות – הילה. </a:t>
            </a:r>
            <a:endParaRPr kumimoji="0" lang="he-IL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02B7DEFF-C78E-4284-B192-33FCF30CC502}"/>
              </a:ext>
            </a:extLst>
          </p:cNvPr>
          <p:cNvSpPr/>
          <p:nvPr/>
        </p:nvSpPr>
        <p:spPr>
          <a:xfrm>
            <a:off x="296131" y="295988"/>
            <a:ext cx="1049866" cy="1299298"/>
          </a:xfrm>
          <a:prstGeom prst="roundRect">
            <a:avLst/>
          </a:prstGeom>
          <a:noFill/>
          <a:ln w="57150">
            <a:solidFill>
              <a:srgbClr val="1E505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1E5054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2E136CF-0F46-5E42-775E-447307FCF04B}"/>
              </a:ext>
            </a:extLst>
          </p:cNvPr>
          <p:cNvSpPr txBox="1"/>
          <p:nvPr/>
        </p:nvSpPr>
        <p:spPr>
          <a:xfrm>
            <a:off x="8873051" y="5505082"/>
            <a:ext cx="16926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70C0"/>
                </a:solidFill>
              </a:rPr>
              <a:t>מיפוי ציונים:</a:t>
            </a: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3127653E-18B8-A7D6-01E0-FA648E2D18CB}"/>
              </a:ext>
            </a:extLst>
          </p:cNvPr>
          <p:cNvGrpSpPr/>
          <p:nvPr/>
        </p:nvGrpSpPr>
        <p:grpSpPr>
          <a:xfrm>
            <a:off x="10547663" y="5319085"/>
            <a:ext cx="2105398" cy="1738507"/>
            <a:chOff x="1475656" y="1673956"/>
            <a:chExt cx="4067000" cy="3301917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EE1A71FF-2D22-A7C3-BCA5-06B7269B65A1}"/>
                </a:ext>
              </a:extLst>
            </p:cNvPr>
            <p:cNvSpPr/>
            <p:nvPr/>
          </p:nvSpPr>
          <p:spPr>
            <a:xfrm>
              <a:off x="3929295" y="1673956"/>
              <a:ext cx="1613361" cy="1611345"/>
            </a:xfrm>
            <a:custGeom>
              <a:avLst/>
              <a:gdLst/>
              <a:ahLst/>
              <a:cxnLst/>
              <a:rect l="l" t="t" r="r" b="b"/>
              <a:pathLst>
                <a:path w="6411820" h="6403806">
                  <a:moveTo>
                    <a:pt x="0" y="0"/>
                  </a:moveTo>
                  <a:lnTo>
                    <a:pt x="6411820" y="0"/>
                  </a:lnTo>
                  <a:lnTo>
                    <a:pt x="6411820" y="6403805"/>
                  </a:lnTo>
                  <a:lnTo>
                    <a:pt x="0" y="6403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9000"/>
              </a:blip>
              <a:stretch>
                <a:fillRect/>
              </a:stretch>
            </a:blipFill>
          </p:spPr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C2F55BB-BD76-C735-1BF5-E79166FE3B51}"/>
                </a:ext>
              </a:extLst>
            </p:cNvPr>
            <p:cNvSpPr/>
            <p:nvPr/>
          </p:nvSpPr>
          <p:spPr>
            <a:xfrm>
              <a:off x="1475656" y="2525301"/>
              <a:ext cx="2453639" cy="2450572"/>
            </a:xfrm>
            <a:custGeom>
              <a:avLst/>
              <a:gdLst/>
              <a:ahLst/>
              <a:cxnLst/>
              <a:rect l="l" t="t" r="r" b="b"/>
              <a:pathLst>
                <a:path w="9751253" h="9739063">
                  <a:moveTo>
                    <a:pt x="0" y="0"/>
                  </a:moveTo>
                  <a:lnTo>
                    <a:pt x="9751253" y="0"/>
                  </a:lnTo>
                  <a:lnTo>
                    <a:pt x="9751253" y="9739063"/>
                  </a:lnTo>
                  <a:lnTo>
                    <a:pt x="0" y="9739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9000"/>
              </a:blip>
              <a:stretch>
                <a:fillRect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FA836A9-BF71-0921-0FCA-25D6F4B93562}"/>
                </a:ext>
              </a:extLst>
            </p:cNvPr>
            <p:cNvSpPr/>
            <p:nvPr/>
          </p:nvSpPr>
          <p:spPr>
            <a:xfrm rot="-5400000">
              <a:off x="2347864" y="1582286"/>
              <a:ext cx="2789586" cy="3599998"/>
            </a:xfrm>
            <a:custGeom>
              <a:avLst/>
              <a:gdLst/>
              <a:ahLst/>
              <a:cxnLst/>
              <a:rect l="l" t="t" r="r" b="b"/>
              <a:pathLst>
                <a:path w="9167787" h="12580154">
                  <a:moveTo>
                    <a:pt x="0" y="0"/>
                  </a:moveTo>
                  <a:lnTo>
                    <a:pt x="9167788" y="0"/>
                  </a:lnTo>
                  <a:lnTo>
                    <a:pt x="9167788" y="12580154"/>
                  </a:lnTo>
                  <a:lnTo>
                    <a:pt x="0" y="12580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b="-3242"/>
              </a:stretch>
            </a:blipFill>
          </p:spPr>
        </p: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D0938CB2-CDA2-AE52-E960-17B905C53698}"/>
                </a:ext>
              </a:extLst>
            </p:cNvPr>
            <p:cNvGrpSpPr/>
            <p:nvPr/>
          </p:nvGrpSpPr>
          <p:grpSpPr>
            <a:xfrm>
              <a:off x="2158288" y="1826191"/>
              <a:ext cx="2418866" cy="2418866"/>
              <a:chOff x="0" y="0"/>
              <a:chExt cx="812800" cy="812800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5E2FA123-F4C7-7E32-12FF-03E7CC0447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0535" y="0"/>
                    </a:moveTo>
                    <a:lnTo>
                      <a:pt x="732265" y="0"/>
                    </a:lnTo>
                    <a:cubicBezTo>
                      <a:pt x="776743" y="0"/>
                      <a:pt x="812800" y="36057"/>
                      <a:pt x="812800" y="80535"/>
                    </a:cubicBezTo>
                    <a:lnTo>
                      <a:pt x="812800" y="732265"/>
                    </a:lnTo>
                    <a:cubicBezTo>
                      <a:pt x="812800" y="776743"/>
                      <a:pt x="776743" y="812800"/>
                      <a:pt x="732265" y="812800"/>
                    </a:cubicBezTo>
                    <a:lnTo>
                      <a:pt x="80535" y="812800"/>
                    </a:lnTo>
                    <a:cubicBezTo>
                      <a:pt x="36057" y="812800"/>
                      <a:pt x="0" y="776743"/>
                      <a:pt x="0" y="732265"/>
                    </a:cubicBezTo>
                    <a:lnTo>
                      <a:pt x="0" y="80535"/>
                    </a:lnTo>
                    <a:cubicBezTo>
                      <a:pt x="0" y="36057"/>
                      <a:pt x="36057" y="0"/>
                      <a:pt x="80535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3825" cap="rnd">
                <a:solidFill>
                  <a:srgbClr val="FFFFFF"/>
                </a:solidFill>
                <a:prstDash val="solid"/>
                <a:round/>
              </a:ln>
            </p:spPr>
          </p:sp>
        </p:grpSp>
      </p:grpSp>
      <p:graphicFrame>
        <p:nvGraphicFramePr>
          <p:cNvPr id="18" name="טבלה 17">
            <a:extLst>
              <a:ext uri="{FF2B5EF4-FFF2-40B4-BE49-F238E27FC236}">
                <a16:creationId xmlns:a16="http://schemas.microsoft.com/office/drawing/2014/main" id="{9CC07720-2D39-4AEB-AF85-6637800DE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1801"/>
              </p:ext>
            </p:extLst>
          </p:nvPr>
        </p:nvGraphicFramePr>
        <p:xfrm>
          <a:off x="456120" y="5492706"/>
          <a:ext cx="8522064" cy="1327048"/>
        </p:xfrm>
        <a:graphic>
          <a:graphicData uri="http://schemas.openxmlformats.org/drawingml/2006/table">
            <a:tbl>
              <a:tblPr rtl="1" firstRow="1" bandRow="1"/>
              <a:tblGrid>
                <a:gridCol w="648761">
                  <a:extLst>
                    <a:ext uri="{9D8B030D-6E8A-4147-A177-3AD203B41FA5}">
                      <a16:colId xmlns:a16="http://schemas.microsoft.com/office/drawing/2014/main" val="2372472883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162253187"/>
                    </a:ext>
                  </a:extLst>
                </a:gridCol>
                <a:gridCol w="1076805">
                  <a:extLst>
                    <a:ext uri="{9D8B030D-6E8A-4147-A177-3AD203B41FA5}">
                      <a16:colId xmlns:a16="http://schemas.microsoft.com/office/drawing/2014/main" val="3046072707"/>
                    </a:ext>
                  </a:extLst>
                </a:gridCol>
                <a:gridCol w="946896">
                  <a:extLst>
                    <a:ext uri="{9D8B030D-6E8A-4147-A177-3AD203B41FA5}">
                      <a16:colId xmlns:a16="http://schemas.microsoft.com/office/drawing/2014/main" val="2707959721"/>
                    </a:ext>
                  </a:extLst>
                </a:gridCol>
                <a:gridCol w="1034810">
                  <a:extLst>
                    <a:ext uri="{9D8B030D-6E8A-4147-A177-3AD203B41FA5}">
                      <a16:colId xmlns:a16="http://schemas.microsoft.com/office/drawing/2014/main" val="842402777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615334893"/>
                    </a:ext>
                  </a:extLst>
                </a:gridCol>
                <a:gridCol w="946896">
                  <a:extLst>
                    <a:ext uri="{9D8B030D-6E8A-4147-A177-3AD203B41FA5}">
                      <a16:colId xmlns:a16="http://schemas.microsoft.com/office/drawing/2014/main" val="3098278458"/>
                    </a:ext>
                  </a:extLst>
                </a:gridCol>
                <a:gridCol w="946896">
                  <a:extLst>
                    <a:ext uri="{9D8B030D-6E8A-4147-A177-3AD203B41FA5}">
                      <a16:colId xmlns:a16="http://schemas.microsoft.com/office/drawing/2014/main" val="2264105334"/>
                    </a:ext>
                  </a:extLst>
                </a:gridCol>
                <a:gridCol w="946896">
                  <a:extLst>
                    <a:ext uri="{9D8B030D-6E8A-4147-A177-3AD203B41FA5}">
                      <a16:colId xmlns:a16="http://schemas.microsoft.com/office/drawing/2014/main" val="3527807415"/>
                    </a:ext>
                  </a:extLst>
                </a:gridCol>
              </a:tblGrid>
              <a:tr h="30269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מקצוע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אנגלית 4 יחל'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מתמטיקה 4 יחל'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סוציולוגיה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פסיכולוגיה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לשון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תנך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היסטוריה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תיאטרון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12969"/>
                  </a:ext>
                </a:extLst>
              </a:tr>
              <a:tr h="102435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ציון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מבחן 90</a:t>
                      </a:r>
                    </a:p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(מותאם רמה)</a:t>
                      </a:r>
                    </a:p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עבודת כיתה 100 </a:t>
                      </a:r>
                    </a:p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  <a:cs typeface="+mj-cs"/>
                        </a:rPr>
                        <a:t>בוחן -0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מבדק </a:t>
                      </a:r>
                      <a:r>
                        <a:rPr lang="he-IL" sz="1200" dirty="0">
                          <a:solidFill>
                            <a:srgbClr val="FF0000"/>
                          </a:solidFill>
                          <a:cs typeface="+mj-cs"/>
                        </a:rPr>
                        <a:t>0</a:t>
                      </a:r>
                    </a:p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מטלה 100</a:t>
                      </a:r>
                    </a:p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מבחן</a:t>
                      </a:r>
                      <a:r>
                        <a:rPr lang="he-IL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 90</a:t>
                      </a:r>
                    </a:p>
                    <a:p>
                      <a:pPr algn="ctr" rtl="1"/>
                      <a:r>
                        <a:rPr lang="he-IL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מטלה 100</a:t>
                      </a:r>
                      <a:endParaRPr lang="he-IL" sz="1200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מבדק</a:t>
                      </a:r>
                      <a:r>
                        <a:rPr lang="he-IL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 </a:t>
                      </a:r>
                      <a:r>
                        <a:rPr lang="he-IL" sz="1200" baseline="0" dirty="0">
                          <a:solidFill>
                            <a:srgbClr val="FF0000"/>
                          </a:solidFill>
                          <a:cs typeface="+mj-cs"/>
                        </a:rPr>
                        <a:t>0</a:t>
                      </a:r>
                      <a:endParaRPr lang="he-IL" sz="1200" dirty="0">
                        <a:solidFill>
                          <a:srgbClr val="FF0000"/>
                        </a:solidFill>
                        <a:cs typeface="+mj-cs"/>
                      </a:endParaRPr>
                    </a:p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מבחן</a:t>
                      </a:r>
                      <a:r>
                        <a:rPr lang="he-IL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 </a:t>
                      </a:r>
                      <a:r>
                        <a:rPr lang="he-IL" sz="1200" baseline="0" dirty="0">
                          <a:solidFill>
                            <a:srgbClr val="FF0000"/>
                          </a:solidFill>
                          <a:cs typeface="+mj-cs"/>
                        </a:rPr>
                        <a:t>0</a:t>
                      </a:r>
                      <a:endParaRPr lang="he-IL" sz="1200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מטלת כיתה </a:t>
                      </a:r>
                      <a:r>
                        <a:rPr lang="he-IL" sz="1200" dirty="0">
                          <a:solidFill>
                            <a:srgbClr val="FF0000"/>
                          </a:solidFill>
                          <a:cs typeface="+mj-cs"/>
                        </a:rPr>
                        <a:t>- 0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בוחן </a:t>
                      </a:r>
                      <a:r>
                        <a:rPr lang="he-IL" sz="1200" dirty="0">
                          <a:solidFill>
                            <a:srgbClr val="FF0000"/>
                          </a:solidFill>
                          <a:cs typeface="+mj-cs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מטלת הגשה</a:t>
                      </a:r>
                      <a:r>
                        <a:rPr lang="he-IL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 85</a:t>
                      </a:r>
                    </a:p>
                    <a:p>
                      <a:pPr algn="ctr" rtl="1"/>
                      <a:r>
                        <a:rPr lang="he-IL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מטלת הגשה 100</a:t>
                      </a:r>
                      <a:endParaRPr lang="he-IL" sz="1200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הפקה 95</a:t>
                      </a:r>
                    </a:p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מחזות זמר 70, 85</a:t>
                      </a:r>
                    </a:p>
                    <a:p>
                      <a:pPr algn="ctr" rtl="1"/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עיוני</a:t>
                      </a:r>
                    </a:p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  <a:cs typeface="+mj-cs"/>
                        </a:rPr>
                        <a:t>-</a:t>
                      </a:r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, 80, </a:t>
                      </a:r>
                      <a:r>
                        <a:rPr lang="he-IL" sz="1200" dirty="0">
                          <a:solidFill>
                            <a:srgbClr val="FF0000"/>
                          </a:solidFill>
                          <a:cs typeface="+mj-cs"/>
                        </a:rPr>
                        <a:t>0</a:t>
                      </a:r>
                      <a:r>
                        <a:rPr lang="he-IL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,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87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9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61F93AC8-9459-FE75-3ADA-FE8E71387797}"/>
              </a:ext>
            </a:extLst>
          </p:cNvPr>
          <p:cNvSpPr/>
          <p:nvPr/>
        </p:nvSpPr>
        <p:spPr>
          <a:xfrm>
            <a:off x="5866518" y="2214582"/>
            <a:ext cx="1779276" cy="1637571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E6FE8C45-02F7-F033-7307-2161E61FA493}"/>
              </a:ext>
            </a:extLst>
          </p:cNvPr>
          <p:cNvSpPr/>
          <p:nvPr/>
        </p:nvSpPr>
        <p:spPr>
          <a:xfrm>
            <a:off x="3789428" y="2214582"/>
            <a:ext cx="1779276" cy="1637572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EFA8B042-2B04-0B62-B521-DC7A235D1E64}"/>
              </a:ext>
            </a:extLst>
          </p:cNvPr>
          <p:cNvSpPr/>
          <p:nvPr/>
        </p:nvSpPr>
        <p:spPr>
          <a:xfrm>
            <a:off x="1718823" y="2214582"/>
            <a:ext cx="1779276" cy="1637571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D34AF18-C41F-225E-A7EA-4C3CBDBF0B61}"/>
              </a:ext>
            </a:extLst>
          </p:cNvPr>
          <p:cNvSpPr/>
          <p:nvPr/>
        </p:nvSpPr>
        <p:spPr>
          <a:xfrm>
            <a:off x="5908112" y="1193266"/>
            <a:ext cx="1696084" cy="1337332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D6F53996-56C0-8258-40B8-F5EA588C1AE4}"/>
              </a:ext>
            </a:extLst>
          </p:cNvPr>
          <p:cNvSpPr/>
          <p:nvPr/>
        </p:nvSpPr>
        <p:spPr>
          <a:xfrm>
            <a:off x="3779754" y="1212050"/>
            <a:ext cx="1696084" cy="1337332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CBB73B71-D606-34ED-3617-B57950ABB50C}"/>
              </a:ext>
            </a:extLst>
          </p:cNvPr>
          <p:cNvSpPr/>
          <p:nvPr/>
        </p:nvSpPr>
        <p:spPr>
          <a:xfrm>
            <a:off x="1774427" y="1230769"/>
            <a:ext cx="1696084" cy="1337332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: פינות מעוגלות 37">
            <a:extLst>
              <a:ext uri="{FF2B5EF4-FFF2-40B4-BE49-F238E27FC236}">
                <a16:creationId xmlns:a16="http://schemas.microsoft.com/office/drawing/2014/main" id="{12372D8D-165C-7E66-C1E8-3016FFAAD868}"/>
              </a:ext>
            </a:extLst>
          </p:cNvPr>
          <p:cNvSpPr/>
          <p:nvPr/>
        </p:nvSpPr>
        <p:spPr>
          <a:xfrm>
            <a:off x="2435998" y="4667778"/>
            <a:ext cx="2834896" cy="430849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FD77B7F-2A4F-10BD-2EE9-79FE8C6F1B80}"/>
              </a:ext>
            </a:extLst>
          </p:cNvPr>
          <p:cNvSpPr/>
          <p:nvPr/>
        </p:nvSpPr>
        <p:spPr>
          <a:xfrm>
            <a:off x="11271767" y="4124528"/>
            <a:ext cx="1613361" cy="1611345"/>
          </a:xfrm>
          <a:custGeom>
            <a:avLst/>
            <a:gdLst/>
            <a:ahLst/>
            <a:cxnLst/>
            <a:rect l="l" t="t" r="r" b="b"/>
            <a:pathLst>
              <a:path w="6411820" h="6403806">
                <a:moveTo>
                  <a:pt x="0" y="0"/>
                </a:moveTo>
                <a:lnTo>
                  <a:pt x="6411820" y="0"/>
                </a:lnTo>
                <a:lnTo>
                  <a:pt x="6411820" y="6403805"/>
                </a:lnTo>
                <a:lnTo>
                  <a:pt x="0" y="6403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5A095D5-2E5D-DCEA-E856-3D2926D2230C}"/>
              </a:ext>
            </a:extLst>
          </p:cNvPr>
          <p:cNvSpPr/>
          <p:nvPr/>
        </p:nvSpPr>
        <p:spPr>
          <a:xfrm>
            <a:off x="8818128" y="4975873"/>
            <a:ext cx="2453639" cy="2450572"/>
          </a:xfrm>
          <a:custGeom>
            <a:avLst/>
            <a:gdLst/>
            <a:ahLst/>
            <a:cxnLst/>
            <a:rect l="l" t="t" r="r" b="b"/>
            <a:pathLst>
              <a:path w="9751253" h="9739063">
                <a:moveTo>
                  <a:pt x="0" y="0"/>
                </a:moveTo>
                <a:lnTo>
                  <a:pt x="9751253" y="0"/>
                </a:lnTo>
                <a:lnTo>
                  <a:pt x="9751253" y="9739063"/>
                </a:lnTo>
                <a:lnTo>
                  <a:pt x="0" y="973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51C421E4-05DE-424E-E6D7-E053E48CA186}"/>
              </a:ext>
            </a:extLst>
          </p:cNvPr>
          <p:cNvSpPr/>
          <p:nvPr/>
        </p:nvSpPr>
        <p:spPr>
          <a:xfrm rot="-5400000">
            <a:off x="9690336" y="4032858"/>
            <a:ext cx="2789586" cy="3599998"/>
          </a:xfrm>
          <a:custGeom>
            <a:avLst/>
            <a:gdLst/>
            <a:ahLst/>
            <a:cxnLst/>
            <a:rect l="l" t="t" r="r" b="b"/>
            <a:pathLst>
              <a:path w="9167787" h="12580154">
                <a:moveTo>
                  <a:pt x="0" y="0"/>
                </a:moveTo>
                <a:lnTo>
                  <a:pt x="9167788" y="0"/>
                </a:lnTo>
                <a:lnTo>
                  <a:pt x="9167788" y="12580154"/>
                </a:lnTo>
                <a:lnTo>
                  <a:pt x="0" y="1258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242"/>
            </a:stretch>
          </a:blipFill>
        </p:spPr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054E884-E0E0-5093-5294-55B44640E369}"/>
              </a:ext>
            </a:extLst>
          </p:cNvPr>
          <p:cNvGrpSpPr/>
          <p:nvPr/>
        </p:nvGrpSpPr>
        <p:grpSpPr>
          <a:xfrm>
            <a:off x="9500760" y="4276763"/>
            <a:ext cx="2418866" cy="2418866"/>
            <a:chOff x="0" y="0"/>
            <a:chExt cx="812800" cy="8128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E190C7B-2D24-5C73-F911-EE02E3F01F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535" y="0"/>
                  </a:moveTo>
                  <a:lnTo>
                    <a:pt x="732265" y="0"/>
                  </a:lnTo>
                  <a:cubicBezTo>
                    <a:pt x="776743" y="0"/>
                    <a:pt x="812800" y="36057"/>
                    <a:pt x="812800" y="80535"/>
                  </a:cubicBezTo>
                  <a:lnTo>
                    <a:pt x="812800" y="732265"/>
                  </a:lnTo>
                  <a:cubicBezTo>
                    <a:pt x="812800" y="776743"/>
                    <a:pt x="776743" y="812800"/>
                    <a:pt x="732265" y="812800"/>
                  </a:cubicBezTo>
                  <a:lnTo>
                    <a:pt x="80535" y="812800"/>
                  </a:lnTo>
                  <a:cubicBezTo>
                    <a:pt x="36057" y="812800"/>
                    <a:pt x="0" y="776743"/>
                    <a:pt x="0" y="732265"/>
                  </a:cubicBezTo>
                  <a:lnTo>
                    <a:pt x="0" y="80535"/>
                  </a:lnTo>
                  <a:cubicBezTo>
                    <a:pt x="0" y="36057"/>
                    <a:pt x="36057" y="0"/>
                    <a:pt x="80535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382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100275AC-3FAA-EDB0-B436-56E63B5BCC33}"/>
              </a:ext>
            </a:extLst>
          </p:cNvPr>
          <p:cNvSpPr/>
          <p:nvPr/>
        </p:nvSpPr>
        <p:spPr>
          <a:xfrm>
            <a:off x="740693" y="310173"/>
            <a:ext cx="8077435" cy="790610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F3DC792-9E30-2B3C-0AEF-22E680B61C4C}"/>
              </a:ext>
            </a:extLst>
          </p:cNvPr>
          <p:cNvSpPr txBox="1"/>
          <p:nvPr/>
        </p:nvSpPr>
        <p:spPr>
          <a:xfrm>
            <a:off x="1095799" y="334133"/>
            <a:ext cx="7850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מענה רגשי - דרכי ליווי: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438583B-BAB5-29FA-6FF2-B1FDFE569C1E}"/>
              </a:ext>
            </a:extLst>
          </p:cNvPr>
          <p:cNvSpPr txBox="1"/>
          <p:nvPr/>
        </p:nvSpPr>
        <p:spPr>
          <a:xfrm>
            <a:off x="6097740" y="2694661"/>
            <a:ext cx="1316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chemeClr val="bg1"/>
                </a:solidFill>
              </a:rPr>
              <a:t>ליווי פרטני 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5DD0914F-F0CF-0C5E-18DD-DFB969333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8" t="3069" r="3606" b="73527"/>
          <a:stretch/>
        </p:blipFill>
        <p:spPr>
          <a:xfrm>
            <a:off x="6053297" y="1338953"/>
            <a:ext cx="1405713" cy="1083526"/>
          </a:xfrm>
          <a:prstGeom prst="rect">
            <a:avLst/>
          </a:prstGeom>
        </p:spPr>
      </p:pic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71E9737B-2A2C-D943-7E78-DFB8A92227E3}"/>
              </a:ext>
            </a:extLst>
          </p:cNvPr>
          <p:cNvSpPr txBox="1"/>
          <p:nvPr/>
        </p:nvSpPr>
        <p:spPr>
          <a:xfrm>
            <a:off x="3864876" y="2694661"/>
            <a:ext cx="16283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קבוצות תמיכה והעצמה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284D1A67-2EDB-E600-FDA2-694E17AAD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2" r="68921" b="20114"/>
          <a:stretch/>
        </p:blipFill>
        <p:spPr>
          <a:xfrm>
            <a:off x="3846118" y="1372627"/>
            <a:ext cx="1562882" cy="1035121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52279C9F-A816-745C-EB02-95EF056E5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t="35693" r="33819" b="40052"/>
          <a:stretch/>
        </p:blipFill>
        <p:spPr>
          <a:xfrm>
            <a:off x="1894648" y="1423517"/>
            <a:ext cx="1470249" cy="973768"/>
          </a:xfrm>
          <a:prstGeom prst="rect">
            <a:avLst/>
          </a:prstGeom>
        </p:spPr>
      </p:pic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30A3973A-64F5-D0A1-EBA2-04D0BFAA871C}"/>
              </a:ext>
            </a:extLst>
          </p:cNvPr>
          <p:cNvSpPr txBox="1"/>
          <p:nvPr/>
        </p:nvSpPr>
        <p:spPr>
          <a:xfrm>
            <a:off x="1745522" y="2683894"/>
            <a:ext cx="1316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chemeClr val="bg1"/>
                </a:solidFill>
              </a:rPr>
              <a:t>סדנאות</a:t>
            </a:r>
          </a:p>
        </p:txBody>
      </p:sp>
      <p:sp>
        <p:nvSpPr>
          <p:cNvPr id="31" name="מלבן: פינות מעוגלות 30">
            <a:extLst>
              <a:ext uri="{FF2B5EF4-FFF2-40B4-BE49-F238E27FC236}">
                <a16:creationId xmlns:a16="http://schemas.microsoft.com/office/drawing/2014/main" id="{40FED4CA-222D-D2D1-6E50-6563F426CAF9}"/>
              </a:ext>
            </a:extLst>
          </p:cNvPr>
          <p:cNvSpPr/>
          <p:nvPr/>
        </p:nvSpPr>
        <p:spPr>
          <a:xfrm>
            <a:off x="5447486" y="4156319"/>
            <a:ext cx="1543253" cy="790610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586DBD8C-0569-AC72-ACA0-A2C6FA4967FF}"/>
              </a:ext>
            </a:extLst>
          </p:cNvPr>
          <p:cNvSpPr txBox="1"/>
          <p:nvPr/>
        </p:nvSpPr>
        <p:spPr>
          <a:xfrm>
            <a:off x="5340480" y="4180279"/>
            <a:ext cx="1778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כלים: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01CF6484-D0D2-A25B-88B5-BBBA168F300E}"/>
              </a:ext>
            </a:extLst>
          </p:cNvPr>
          <p:cNvSpPr/>
          <p:nvPr/>
        </p:nvSpPr>
        <p:spPr>
          <a:xfrm>
            <a:off x="2441640" y="4175342"/>
            <a:ext cx="2834896" cy="430849"/>
          </a:xfrm>
          <a:prstGeom prst="roundRect">
            <a:avLst/>
          </a:prstGeom>
          <a:solidFill>
            <a:srgbClr val="2A6F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DAAA5048-91A5-E659-4BFE-DF47003E27A0}"/>
              </a:ext>
            </a:extLst>
          </p:cNvPr>
          <p:cNvSpPr txBox="1"/>
          <p:nvPr/>
        </p:nvSpPr>
        <p:spPr>
          <a:xfrm>
            <a:off x="2481408" y="4196189"/>
            <a:ext cx="3010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שיחות מלב אל לב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D47A641-EFE3-0864-F1A4-A3F61A178935}"/>
              </a:ext>
            </a:extLst>
          </p:cNvPr>
          <p:cNvSpPr txBox="1"/>
          <p:nvPr/>
        </p:nvSpPr>
        <p:spPr>
          <a:xfrm>
            <a:off x="2975801" y="4682381"/>
            <a:ext cx="1778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"נירים"</a:t>
            </a:r>
          </a:p>
        </p:txBody>
      </p:sp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4EC5566C-BEDF-324D-9ACB-B23845537AAA}"/>
              </a:ext>
            </a:extLst>
          </p:cNvPr>
          <p:cNvSpPr/>
          <p:nvPr/>
        </p:nvSpPr>
        <p:spPr>
          <a:xfrm>
            <a:off x="2429678" y="5658178"/>
            <a:ext cx="2834896" cy="430849"/>
          </a:xfrm>
          <a:prstGeom prst="roundRect">
            <a:avLst/>
          </a:prstGeom>
          <a:solidFill>
            <a:srgbClr val="286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0F5E057D-0C26-6AB1-38E8-2CB03020F0DD}"/>
              </a:ext>
            </a:extLst>
          </p:cNvPr>
          <p:cNvSpPr/>
          <p:nvPr/>
        </p:nvSpPr>
        <p:spPr>
          <a:xfrm>
            <a:off x="2429678" y="5160214"/>
            <a:ext cx="2834896" cy="430849"/>
          </a:xfrm>
          <a:prstGeom prst="roundRect">
            <a:avLst/>
          </a:prstGeom>
          <a:solidFill>
            <a:srgbClr val="69C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: פינות מעוגלות 38">
            <a:extLst>
              <a:ext uri="{FF2B5EF4-FFF2-40B4-BE49-F238E27FC236}">
                <a16:creationId xmlns:a16="http://schemas.microsoft.com/office/drawing/2014/main" id="{DA798F2A-2B6A-EC71-1FD6-36632EDE7D4B}"/>
              </a:ext>
            </a:extLst>
          </p:cNvPr>
          <p:cNvSpPr/>
          <p:nvPr/>
        </p:nvSpPr>
        <p:spPr>
          <a:xfrm>
            <a:off x="2428670" y="6175109"/>
            <a:ext cx="2834896" cy="430849"/>
          </a:xfrm>
          <a:prstGeom prst="roundRect">
            <a:avLst/>
          </a:prstGeom>
          <a:solidFill>
            <a:srgbClr val="8BD0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E139CD01-B71A-5DE9-5D80-435617CC7AA1}"/>
              </a:ext>
            </a:extLst>
          </p:cNvPr>
          <p:cNvSpPr txBox="1"/>
          <p:nvPr/>
        </p:nvSpPr>
        <p:spPr>
          <a:xfrm>
            <a:off x="2572548" y="5160214"/>
            <a:ext cx="2509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טיפול </a:t>
            </a:r>
            <a:r>
              <a:rPr lang="he-IL" sz="1200" b="1" dirty="0">
                <a:solidFill>
                  <a:schemeClr val="bg1"/>
                </a:solidFill>
              </a:rPr>
              <a:t>באומנות/ פסיכודרמה / </a:t>
            </a:r>
            <a:r>
              <a:rPr lang="en-US" sz="1200" b="1" dirty="0">
                <a:solidFill>
                  <a:schemeClr val="bg1"/>
                </a:solidFill>
              </a:rPr>
              <a:t>CBT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948748F9-420E-D9C5-AC64-2D58A0035553}"/>
              </a:ext>
            </a:extLst>
          </p:cNvPr>
          <p:cNvSpPr txBox="1"/>
          <p:nvPr/>
        </p:nvSpPr>
        <p:spPr>
          <a:xfrm>
            <a:off x="2922864" y="5646406"/>
            <a:ext cx="1720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פעמונים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A5EEB648-2181-38A9-1C1A-50E6F269FD98}"/>
              </a:ext>
            </a:extLst>
          </p:cNvPr>
          <p:cNvSpPr txBox="1"/>
          <p:nvPr/>
        </p:nvSpPr>
        <p:spPr>
          <a:xfrm>
            <a:off x="2631312" y="6175109"/>
            <a:ext cx="2467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"מישהו לרוץ איתו"</a:t>
            </a:r>
          </a:p>
        </p:txBody>
      </p:sp>
    </p:spTree>
    <p:extLst>
      <p:ext uri="{BB962C8B-B14F-4D97-AF65-F5344CB8AC3E}">
        <p14:creationId xmlns:p14="http://schemas.microsoft.com/office/powerpoint/2010/main" val="106315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647CD-3EA4-DED8-190B-CE01BAAB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E0C08AA0-147C-0DFC-AB0F-EB203672B47A}"/>
              </a:ext>
            </a:extLst>
          </p:cNvPr>
          <p:cNvSpPr/>
          <p:nvPr/>
        </p:nvSpPr>
        <p:spPr>
          <a:xfrm>
            <a:off x="4944003" y="2085386"/>
            <a:ext cx="1779276" cy="1637572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B819CA1A-3A3B-8C7A-CC73-A1DDC4AA146D}"/>
              </a:ext>
            </a:extLst>
          </p:cNvPr>
          <p:cNvSpPr/>
          <p:nvPr/>
        </p:nvSpPr>
        <p:spPr>
          <a:xfrm>
            <a:off x="2873398" y="2085386"/>
            <a:ext cx="1779276" cy="1637571"/>
          </a:xfrm>
          <a:prstGeom prst="roundRect">
            <a:avLst/>
          </a:prstGeom>
          <a:solidFill>
            <a:srgbClr val="286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98FD701C-30CB-3F98-F062-1AC3D1A5E77D}"/>
              </a:ext>
            </a:extLst>
          </p:cNvPr>
          <p:cNvSpPr/>
          <p:nvPr/>
        </p:nvSpPr>
        <p:spPr>
          <a:xfrm>
            <a:off x="802793" y="2085386"/>
            <a:ext cx="1779276" cy="1637571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EE1ADBA6-43E1-E50C-3BE4-33D10B8EE88E}"/>
              </a:ext>
            </a:extLst>
          </p:cNvPr>
          <p:cNvSpPr/>
          <p:nvPr/>
        </p:nvSpPr>
        <p:spPr>
          <a:xfrm>
            <a:off x="808649" y="4707560"/>
            <a:ext cx="1779276" cy="1637572"/>
          </a:xfrm>
          <a:prstGeom prst="roundRect">
            <a:avLst/>
          </a:prstGeom>
          <a:solidFill>
            <a:srgbClr val="8BD0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AD4161BA-4935-2E06-BD6A-F24FDA9DA8D4}"/>
              </a:ext>
            </a:extLst>
          </p:cNvPr>
          <p:cNvSpPr/>
          <p:nvPr/>
        </p:nvSpPr>
        <p:spPr>
          <a:xfrm>
            <a:off x="2873398" y="4667410"/>
            <a:ext cx="1779276" cy="1637572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C1F6CCAD-4E50-110C-E3F1-3E4C65071A92}"/>
              </a:ext>
            </a:extLst>
          </p:cNvPr>
          <p:cNvSpPr/>
          <p:nvPr/>
        </p:nvSpPr>
        <p:spPr>
          <a:xfrm>
            <a:off x="4914445" y="4667410"/>
            <a:ext cx="1779276" cy="1637571"/>
          </a:xfrm>
          <a:prstGeom prst="roundRect">
            <a:avLst/>
          </a:prstGeom>
          <a:solidFill>
            <a:srgbClr val="69C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BF76D951-5A7A-E805-3737-D8CE22E0B4A8}"/>
              </a:ext>
            </a:extLst>
          </p:cNvPr>
          <p:cNvSpPr/>
          <p:nvPr/>
        </p:nvSpPr>
        <p:spPr>
          <a:xfrm>
            <a:off x="6955492" y="4667409"/>
            <a:ext cx="1779276" cy="1637571"/>
          </a:xfrm>
          <a:prstGeom prst="roundRect">
            <a:avLst/>
          </a:prstGeom>
          <a:solidFill>
            <a:srgbClr val="286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C9E4630D-6949-A9E3-E525-926DA903CEDE}"/>
              </a:ext>
            </a:extLst>
          </p:cNvPr>
          <p:cNvSpPr/>
          <p:nvPr/>
        </p:nvSpPr>
        <p:spPr>
          <a:xfrm>
            <a:off x="3108082" y="1521221"/>
            <a:ext cx="1356981" cy="1128328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1723E6C2-2DCF-BFC8-BFC0-9403C63FB20F}"/>
              </a:ext>
            </a:extLst>
          </p:cNvPr>
          <p:cNvSpPr/>
          <p:nvPr/>
        </p:nvSpPr>
        <p:spPr>
          <a:xfrm>
            <a:off x="1004955" y="1531867"/>
            <a:ext cx="1356981" cy="1128328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: פינות מעוגלות 28">
            <a:extLst>
              <a:ext uri="{FF2B5EF4-FFF2-40B4-BE49-F238E27FC236}">
                <a16:creationId xmlns:a16="http://schemas.microsoft.com/office/drawing/2014/main" id="{DE4B115B-5B7F-F05C-B5B3-7FD3E22470FD}"/>
              </a:ext>
            </a:extLst>
          </p:cNvPr>
          <p:cNvSpPr/>
          <p:nvPr/>
        </p:nvSpPr>
        <p:spPr>
          <a:xfrm>
            <a:off x="5140288" y="4103245"/>
            <a:ext cx="1356981" cy="1128328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98D020BA-43D0-ACD6-E7C9-EF5AE9FB4444}"/>
              </a:ext>
            </a:extLst>
          </p:cNvPr>
          <p:cNvSpPr/>
          <p:nvPr/>
        </p:nvSpPr>
        <p:spPr>
          <a:xfrm>
            <a:off x="7162157" y="4049102"/>
            <a:ext cx="1356981" cy="1128328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: פינות מעוגלות 30">
            <a:extLst>
              <a:ext uri="{FF2B5EF4-FFF2-40B4-BE49-F238E27FC236}">
                <a16:creationId xmlns:a16="http://schemas.microsoft.com/office/drawing/2014/main" id="{18CF5868-1778-8E1F-B830-D75970CC3BFD}"/>
              </a:ext>
            </a:extLst>
          </p:cNvPr>
          <p:cNvSpPr/>
          <p:nvPr/>
        </p:nvSpPr>
        <p:spPr>
          <a:xfrm>
            <a:off x="3099241" y="4103245"/>
            <a:ext cx="1356981" cy="1128328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B82A5F99-6A6D-5821-A1E8-EA77B720FE56}"/>
              </a:ext>
            </a:extLst>
          </p:cNvPr>
          <p:cNvSpPr/>
          <p:nvPr/>
        </p:nvSpPr>
        <p:spPr>
          <a:xfrm>
            <a:off x="996883" y="4063963"/>
            <a:ext cx="1356981" cy="1128328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77E29F98-1956-AA48-5BBB-44348D0E4197}"/>
              </a:ext>
            </a:extLst>
          </p:cNvPr>
          <p:cNvSpPr/>
          <p:nvPr/>
        </p:nvSpPr>
        <p:spPr>
          <a:xfrm>
            <a:off x="7021093" y="2085386"/>
            <a:ext cx="1779276" cy="1637571"/>
          </a:xfrm>
          <a:prstGeom prst="roundRect">
            <a:avLst/>
          </a:prstGeom>
          <a:solidFill>
            <a:srgbClr val="69C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DA94A1E5-4257-2D4A-2EBA-21D85700924B}"/>
              </a:ext>
            </a:extLst>
          </p:cNvPr>
          <p:cNvSpPr/>
          <p:nvPr/>
        </p:nvSpPr>
        <p:spPr>
          <a:xfrm>
            <a:off x="7234820" y="1505405"/>
            <a:ext cx="1356981" cy="1128328"/>
          </a:xfrm>
          <a:prstGeom prst="roundRect">
            <a:avLst/>
          </a:prstGeom>
          <a:solidFill>
            <a:srgbClr val="F3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59C183F-1AE7-B50F-1C7D-D42E1A5E0377}"/>
              </a:ext>
            </a:extLst>
          </p:cNvPr>
          <p:cNvSpPr/>
          <p:nvPr/>
        </p:nvSpPr>
        <p:spPr>
          <a:xfrm>
            <a:off x="11271767" y="4124528"/>
            <a:ext cx="1613361" cy="1611345"/>
          </a:xfrm>
          <a:custGeom>
            <a:avLst/>
            <a:gdLst/>
            <a:ahLst/>
            <a:cxnLst/>
            <a:rect l="l" t="t" r="r" b="b"/>
            <a:pathLst>
              <a:path w="6411820" h="6403806">
                <a:moveTo>
                  <a:pt x="0" y="0"/>
                </a:moveTo>
                <a:lnTo>
                  <a:pt x="6411820" y="0"/>
                </a:lnTo>
                <a:lnTo>
                  <a:pt x="6411820" y="6403805"/>
                </a:lnTo>
                <a:lnTo>
                  <a:pt x="0" y="6403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353D3A8-9427-406F-5610-1597F49CE1AB}"/>
              </a:ext>
            </a:extLst>
          </p:cNvPr>
          <p:cNvSpPr/>
          <p:nvPr/>
        </p:nvSpPr>
        <p:spPr>
          <a:xfrm>
            <a:off x="8818128" y="4975873"/>
            <a:ext cx="2453639" cy="2450572"/>
          </a:xfrm>
          <a:custGeom>
            <a:avLst/>
            <a:gdLst/>
            <a:ahLst/>
            <a:cxnLst/>
            <a:rect l="l" t="t" r="r" b="b"/>
            <a:pathLst>
              <a:path w="9751253" h="9739063">
                <a:moveTo>
                  <a:pt x="0" y="0"/>
                </a:moveTo>
                <a:lnTo>
                  <a:pt x="9751253" y="0"/>
                </a:lnTo>
                <a:lnTo>
                  <a:pt x="9751253" y="9739063"/>
                </a:lnTo>
                <a:lnTo>
                  <a:pt x="0" y="973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0B142289-BCD2-D3BF-93EB-4197E5526B1A}"/>
              </a:ext>
            </a:extLst>
          </p:cNvPr>
          <p:cNvSpPr/>
          <p:nvPr/>
        </p:nvSpPr>
        <p:spPr>
          <a:xfrm rot="-5400000">
            <a:off x="9690336" y="4032858"/>
            <a:ext cx="2789586" cy="3599998"/>
          </a:xfrm>
          <a:custGeom>
            <a:avLst/>
            <a:gdLst/>
            <a:ahLst/>
            <a:cxnLst/>
            <a:rect l="l" t="t" r="r" b="b"/>
            <a:pathLst>
              <a:path w="9167787" h="12580154">
                <a:moveTo>
                  <a:pt x="0" y="0"/>
                </a:moveTo>
                <a:lnTo>
                  <a:pt x="9167788" y="0"/>
                </a:lnTo>
                <a:lnTo>
                  <a:pt x="9167788" y="12580154"/>
                </a:lnTo>
                <a:lnTo>
                  <a:pt x="0" y="1258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242"/>
            </a:stretch>
          </a:blipFill>
        </p:spPr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4583E222-CE7F-74DE-5858-0B40B177DD73}"/>
              </a:ext>
            </a:extLst>
          </p:cNvPr>
          <p:cNvGrpSpPr/>
          <p:nvPr/>
        </p:nvGrpSpPr>
        <p:grpSpPr>
          <a:xfrm>
            <a:off x="9500760" y="4276763"/>
            <a:ext cx="2418866" cy="2418866"/>
            <a:chOff x="0" y="0"/>
            <a:chExt cx="812800" cy="8128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0DD8861-7F68-553D-625B-DCDCD052BF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535" y="0"/>
                  </a:moveTo>
                  <a:lnTo>
                    <a:pt x="732265" y="0"/>
                  </a:lnTo>
                  <a:cubicBezTo>
                    <a:pt x="776743" y="0"/>
                    <a:pt x="812800" y="36057"/>
                    <a:pt x="812800" y="80535"/>
                  </a:cubicBezTo>
                  <a:lnTo>
                    <a:pt x="812800" y="732265"/>
                  </a:lnTo>
                  <a:cubicBezTo>
                    <a:pt x="812800" y="776743"/>
                    <a:pt x="776743" y="812800"/>
                    <a:pt x="732265" y="812800"/>
                  </a:cubicBezTo>
                  <a:lnTo>
                    <a:pt x="80535" y="812800"/>
                  </a:lnTo>
                  <a:cubicBezTo>
                    <a:pt x="36057" y="812800"/>
                    <a:pt x="0" y="776743"/>
                    <a:pt x="0" y="732265"/>
                  </a:cubicBezTo>
                  <a:lnTo>
                    <a:pt x="0" y="80535"/>
                  </a:lnTo>
                  <a:cubicBezTo>
                    <a:pt x="0" y="36057"/>
                    <a:pt x="36057" y="0"/>
                    <a:pt x="80535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382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F5F971D2-DBF9-A51B-E14D-A66D1F8321FC}"/>
              </a:ext>
            </a:extLst>
          </p:cNvPr>
          <p:cNvSpPr/>
          <p:nvPr/>
        </p:nvSpPr>
        <p:spPr>
          <a:xfrm>
            <a:off x="740693" y="310173"/>
            <a:ext cx="8077435" cy="790610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777EA6BF-A6AA-76CD-1584-6717231B3E50}"/>
              </a:ext>
            </a:extLst>
          </p:cNvPr>
          <p:cNvSpPr txBox="1"/>
          <p:nvPr/>
        </p:nvSpPr>
        <p:spPr>
          <a:xfrm>
            <a:off x="1095799" y="334133"/>
            <a:ext cx="7850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חברתי ערכי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F6528A57-19AA-62F3-3421-88DBF3EE2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837" r="55332" b="77724"/>
          <a:stretch/>
        </p:blipFill>
        <p:spPr>
          <a:xfrm>
            <a:off x="7316497" y="1560445"/>
            <a:ext cx="1218655" cy="104988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1784418-66BE-1B10-5EDC-5191A0E4A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1" t="28343" r="1698" b="47905"/>
          <a:stretch/>
        </p:blipFill>
        <p:spPr>
          <a:xfrm>
            <a:off x="1069098" y="4153026"/>
            <a:ext cx="1216111" cy="92047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23F4DC3-8FB1-B200-AB8C-6C7B6ACEE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6" t="74778" r="33354" b="4269"/>
          <a:stretch/>
        </p:blipFill>
        <p:spPr>
          <a:xfrm>
            <a:off x="3212145" y="4142527"/>
            <a:ext cx="1103768" cy="1049764"/>
          </a:xfrm>
          <a:prstGeom prst="rect">
            <a:avLst/>
          </a:prstGeom>
        </p:spPr>
      </p:pic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6DB55EA4-19E9-EE56-F4F2-E513642C7D9D}"/>
              </a:ext>
            </a:extLst>
          </p:cNvPr>
          <p:cNvSpPr txBox="1"/>
          <p:nvPr/>
        </p:nvSpPr>
        <p:spPr>
          <a:xfrm>
            <a:off x="7104050" y="2718369"/>
            <a:ext cx="16133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התפתחות אישית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E345755F-4DFE-49F1-29AC-02D064465DEE}"/>
              </a:ext>
            </a:extLst>
          </p:cNvPr>
          <p:cNvSpPr txBox="1"/>
          <p:nvPr/>
        </p:nvSpPr>
        <p:spPr>
          <a:xfrm>
            <a:off x="5208526" y="2739776"/>
            <a:ext cx="1320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תרומה לקהילה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60D2A9A2-F0D5-082A-2D37-188C772C8376}"/>
              </a:ext>
            </a:extLst>
          </p:cNvPr>
          <p:cNvSpPr txBox="1"/>
          <p:nvPr/>
        </p:nvSpPr>
        <p:spPr>
          <a:xfrm>
            <a:off x="3108082" y="2844382"/>
            <a:ext cx="1034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chemeClr val="bg1"/>
                </a:solidFill>
              </a:rPr>
              <a:t>מסעות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AF60F3C1-76B7-A98D-AE25-1548A41D91AE}"/>
              </a:ext>
            </a:extLst>
          </p:cNvPr>
          <p:cNvSpPr txBox="1"/>
          <p:nvPr/>
        </p:nvSpPr>
        <p:spPr>
          <a:xfrm>
            <a:off x="1201497" y="2690494"/>
            <a:ext cx="1034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הצגות ומופעים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C35AD777-08C3-A19F-25DD-D8196F25E0F7}"/>
              </a:ext>
            </a:extLst>
          </p:cNvPr>
          <p:cNvSpPr txBox="1"/>
          <p:nvPr/>
        </p:nvSpPr>
        <p:spPr>
          <a:xfrm>
            <a:off x="6739861" y="5162312"/>
            <a:ext cx="1779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הכנה לשירות צבאי, מכינות ושנת שירות.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C7F31CFF-33A2-25DD-D0D5-D8997F598702}"/>
              </a:ext>
            </a:extLst>
          </p:cNvPr>
          <p:cNvSpPr txBox="1"/>
          <p:nvPr/>
        </p:nvSpPr>
        <p:spPr>
          <a:xfrm>
            <a:off x="5025064" y="5205414"/>
            <a:ext cx="1558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הכוונה ללימודי המשך באקדמיה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358A3DDC-FEB3-B574-005C-1705BB4C5BB6}"/>
              </a:ext>
            </a:extLst>
          </p:cNvPr>
          <p:cNvSpPr txBox="1"/>
          <p:nvPr/>
        </p:nvSpPr>
        <p:spPr>
          <a:xfrm>
            <a:off x="3057795" y="5335051"/>
            <a:ext cx="1320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חינוך פיננסי</a:t>
            </a: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8F634F93-2959-2EA4-6633-413FA5A481E1}"/>
              </a:ext>
            </a:extLst>
          </p:cNvPr>
          <p:cNvSpPr txBox="1"/>
          <p:nvPr/>
        </p:nvSpPr>
        <p:spPr>
          <a:xfrm>
            <a:off x="834041" y="5370825"/>
            <a:ext cx="1558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chemeClr val="bg1"/>
                </a:solidFill>
              </a:rPr>
              <a:t>חינוך לקשר / זוגיות בריאה</a:t>
            </a:r>
          </a:p>
        </p:txBody>
      </p:sp>
      <p:pic>
        <p:nvPicPr>
          <p:cNvPr id="54" name="תמונה 53">
            <a:extLst>
              <a:ext uri="{FF2B5EF4-FFF2-40B4-BE49-F238E27FC236}">
                <a16:creationId xmlns:a16="http://schemas.microsoft.com/office/drawing/2014/main" id="{9EA4F7FB-F476-ECBF-DD52-32897AE4F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54" b="44434" l="10352" r="42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2" t="10414" r="53291" b="56074"/>
          <a:stretch/>
        </p:blipFill>
        <p:spPr>
          <a:xfrm>
            <a:off x="7345044" y="4259211"/>
            <a:ext cx="983901" cy="816396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FA1DA950-FA7E-32D3-A857-EBE95344E1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52" b="69092" l="10736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5" t="51385" r="52262" b="28940"/>
          <a:stretch/>
        </p:blipFill>
        <p:spPr>
          <a:xfrm>
            <a:off x="970193" y="1614226"/>
            <a:ext cx="1406744" cy="673217"/>
          </a:xfrm>
          <a:prstGeom prst="rect">
            <a:avLst/>
          </a:prstGeom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AE554358-3F9E-0DB0-99B1-E393C23405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50" b="30695" l="73566" r="88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2" t="9157" r="10016" b="66912"/>
          <a:stretch/>
        </p:blipFill>
        <p:spPr>
          <a:xfrm rot="20391555">
            <a:off x="1368949" y="1955252"/>
            <a:ext cx="488220" cy="640472"/>
          </a:xfrm>
          <a:prstGeom prst="rect">
            <a:avLst/>
          </a:prstGeom>
        </p:spPr>
      </p:pic>
      <p:pic>
        <p:nvPicPr>
          <p:cNvPr id="57" name="תמונה 56">
            <a:extLst>
              <a:ext uri="{FF2B5EF4-FFF2-40B4-BE49-F238E27FC236}">
                <a16:creationId xmlns:a16="http://schemas.microsoft.com/office/drawing/2014/main" id="{D303D3AC-1F24-902F-573B-A6419E057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5" r="74553" b="52295"/>
          <a:stretch/>
        </p:blipFill>
        <p:spPr>
          <a:xfrm>
            <a:off x="3216042" y="1684717"/>
            <a:ext cx="1050655" cy="805940"/>
          </a:xfrm>
          <a:prstGeom prst="rect">
            <a:avLst/>
          </a:prstGeom>
        </p:spPr>
      </p:pic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55ACB012-8565-5C8F-6C06-9E3779DB63F2}"/>
              </a:ext>
            </a:extLst>
          </p:cNvPr>
          <p:cNvGrpSpPr/>
          <p:nvPr/>
        </p:nvGrpSpPr>
        <p:grpSpPr>
          <a:xfrm>
            <a:off x="5172274" y="1521221"/>
            <a:ext cx="1356981" cy="1128328"/>
            <a:chOff x="5172274" y="1521221"/>
            <a:chExt cx="1356981" cy="1128328"/>
          </a:xfrm>
        </p:grpSpPr>
        <p:sp>
          <p:nvSpPr>
            <p:cNvPr id="26" name="מלבן: פינות מעוגלות 25">
              <a:extLst>
                <a:ext uri="{FF2B5EF4-FFF2-40B4-BE49-F238E27FC236}">
                  <a16:creationId xmlns:a16="http://schemas.microsoft.com/office/drawing/2014/main" id="{C7E5487E-6F36-64DD-FDCB-51573F68D93D}"/>
                </a:ext>
              </a:extLst>
            </p:cNvPr>
            <p:cNvSpPr/>
            <p:nvPr/>
          </p:nvSpPr>
          <p:spPr>
            <a:xfrm>
              <a:off x="5172274" y="1521221"/>
              <a:ext cx="1356981" cy="1128328"/>
            </a:xfrm>
            <a:prstGeom prst="roundRect">
              <a:avLst/>
            </a:prstGeom>
            <a:solidFill>
              <a:srgbClr val="F3F0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D44860AA-C8F5-1CB2-7AE2-30CF4B375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22" b="78579"/>
            <a:stretch/>
          </p:blipFill>
          <p:spPr>
            <a:xfrm>
              <a:off x="5292460" y="1592576"/>
              <a:ext cx="1023245" cy="1049881"/>
            </a:xfrm>
            <a:prstGeom prst="rect">
              <a:avLst/>
            </a:prstGeom>
          </p:spPr>
        </p:pic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A4A1436C-AD0E-F4F9-6DBE-E0660A9C7685}"/>
                </a:ext>
              </a:extLst>
            </p:cNvPr>
            <p:cNvSpPr/>
            <p:nvPr/>
          </p:nvSpPr>
          <p:spPr>
            <a:xfrm>
              <a:off x="5744482" y="1965067"/>
              <a:ext cx="172447" cy="187594"/>
            </a:xfrm>
            <a:prstGeom prst="ellipse">
              <a:avLst/>
            </a:prstGeom>
            <a:solidFill>
              <a:srgbClr val="CCE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64" name="תמונה 63">
            <a:extLst>
              <a:ext uri="{FF2B5EF4-FFF2-40B4-BE49-F238E27FC236}">
                <a16:creationId xmlns:a16="http://schemas.microsoft.com/office/drawing/2014/main" id="{7D10CE55-65C0-716F-7013-00FF7504AC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29" b="25391" l="40234" r="58887">
                        <a14:foregroundMark x1="47656" y1="18945" x2="47070" y2="18945"/>
                        <a14:foregroundMark x1="48633" y1="19141" x2="48926" y2="19824"/>
                        <a14:foregroundMark x1="53906" y1="23828" x2="54102" y2="24805"/>
                        <a14:foregroundMark x1="43945" y1="23730" x2="43945" y2="25000"/>
                        <a14:backgroundMark x1="53613" y1="13770" x2="53613" y2="10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14" t="5183" r="40943" b="74938"/>
          <a:stretch/>
        </p:blipFill>
        <p:spPr>
          <a:xfrm>
            <a:off x="5378698" y="4217457"/>
            <a:ext cx="880160" cy="8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4139B-D750-977A-E2BC-08FB284A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F68FC4A-2C8B-7E46-7BF4-880D4F8AE5C9}"/>
              </a:ext>
            </a:extLst>
          </p:cNvPr>
          <p:cNvSpPr/>
          <p:nvPr/>
        </p:nvSpPr>
        <p:spPr>
          <a:xfrm>
            <a:off x="11271767" y="4124528"/>
            <a:ext cx="1613361" cy="1611345"/>
          </a:xfrm>
          <a:custGeom>
            <a:avLst/>
            <a:gdLst/>
            <a:ahLst/>
            <a:cxnLst/>
            <a:rect l="l" t="t" r="r" b="b"/>
            <a:pathLst>
              <a:path w="6411820" h="6403806">
                <a:moveTo>
                  <a:pt x="0" y="0"/>
                </a:moveTo>
                <a:lnTo>
                  <a:pt x="6411820" y="0"/>
                </a:lnTo>
                <a:lnTo>
                  <a:pt x="6411820" y="6403805"/>
                </a:lnTo>
                <a:lnTo>
                  <a:pt x="0" y="6403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18FE0B1E-8ED4-9606-76C3-32ED8C2F8ADD}"/>
              </a:ext>
            </a:extLst>
          </p:cNvPr>
          <p:cNvSpPr/>
          <p:nvPr/>
        </p:nvSpPr>
        <p:spPr>
          <a:xfrm>
            <a:off x="8818128" y="4975873"/>
            <a:ext cx="2453639" cy="2450572"/>
          </a:xfrm>
          <a:custGeom>
            <a:avLst/>
            <a:gdLst/>
            <a:ahLst/>
            <a:cxnLst/>
            <a:rect l="l" t="t" r="r" b="b"/>
            <a:pathLst>
              <a:path w="9751253" h="9739063">
                <a:moveTo>
                  <a:pt x="0" y="0"/>
                </a:moveTo>
                <a:lnTo>
                  <a:pt x="9751253" y="0"/>
                </a:lnTo>
                <a:lnTo>
                  <a:pt x="9751253" y="9739063"/>
                </a:lnTo>
                <a:lnTo>
                  <a:pt x="0" y="973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94CFD07-3444-4B37-9DC8-674C248FC8BF}"/>
              </a:ext>
            </a:extLst>
          </p:cNvPr>
          <p:cNvSpPr/>
          <p:nvPr/>
        </p:nvSpPr>
        <p:spPr>
          <a:xfrm rot="-5400000">
            <a:off x="9690336" y="4032858"/>
            <a:ext cx="2789586" cy="3599998"/>
          </a:xfrm>
          <a:custGeom>
            <a:avLst/>
            <a:gdLst/>
            <a:ahLst/>
            <a:cxnLst/>
            <a:rect l="l" t="t" r="r" b="b"/>
            <a:pathLst>
              <a:path w="9167787" h="12580154">
                <a:moveTo>
                  <a:pt x="0" y="0"/>
                </a:moveTo>
                <a:lnTo>
                  <a:pt x="9167788" y="0"/>
                </a:lnTo>
                <a:lnTo>
                  <a:pt x="9167788" y="12580154"/>
                </a:lnTo>
                <a:lnTo>
                  <a:pt x="0" y="1258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242"/>
            </a:stretch>
          </a:blipFill>
        </p:spPr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F216256-8E35-B013-4D4E-C6BC1F20053F}"/>
              </a:ext>
            </a:extLst>
          </p:cNvPr>
          <p:cNvGrpSpPr/>
          <p:nvPr/>
        </p:nvGrpSpPr>
        <p:grpSpPr>
          <a:xfrm>
            <a:off x="9500760" y="4276763"/>
            <a:ext cx="2418866" cy="2418866"/>
            <a:chOff x="0" y="0"/>
            <a:chExt cx="812800" cy="8128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DE55D9C-A938-A923-F7B8-B341B8C7490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535" y="0"/>
                  </a:moveTo>
                  <a:lnTo>
                    <a:pt x="732265" y="0"/>
                  </a:lnTo>
                  <a:cubicBezTo>
                    <a:pt x="776743" y="0"/>
                    <a:pt x="812800" y="36057"/>
                    <a:pt x="812800" y="80535"/>
                  </a:cubicBezTo>
                  <a:lnTo>
                    <a:pt x="812800" y="732265"/>
                  </a:lnTo>
                  <a:cubicBezTo>
                    <a:pt x="812800" y="776743"/>
                    <a:pt x="776743" y="812800"/>
                    <a:pt x="732265" y="812800"/>
                  </a:cubicBezTo>
                  <a:lnTo>
                    <a:pt x="80535" y="812800"/>
                  </a:lnTo>
                  <a:cubicBezTo>
                    <a:pt x="36057" y="812800"/>
                    <a:pt x="0" y="776743"/>
                    <a:pt x="0" y="732265"/>
                  </a:cubicBezTo>
                  <a:lnTo>
                    <a:pt x="0" y="80535"/>
                  </a:lnTo>
                  <a:cubicBezTo>
                    <a:pt x="0" y="36057"/>
                    <a:pt x="36057" y="0"/>
                    <a:pt x="80535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382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E11ADEB9-B52C-03AC-94E1-062995D6CB6B}"/>
              </a:ext>
            </a:extLst>
          </p:cNvPr>
          <p:cNvSpPr/>
          <p:nvPr/>
        </p:nvSpPr>
        <p:spPr>
          <a:xfrm>
            <a:off x="740693" y="310173"/>
            <a:ext cx="8077435" cy="790610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CC531DBB-5A6D-AAC1-F506-C950A35EFC9C}"/>
              </a:ext>
            </a:extLst>
          </p:cNvPr>
          <p:cNvSpPr txBox="1"/>
          <p:nvPr/>
        </p:nvSpPr>
        <p:spPr>
          <a:xfrm>
            <a:off x="1095799" y="334133"/>
            <a:ext cx="7850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קהילה</a:t>
            </a: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09B1A3C8-CDA3-C7AF-CEC7-636A6418E5A7}"/>
              </a:ext>
            </a:extLst>
          </p:cNvPr>
          <p:cNvSpPr/>
          <p:nvPr/>
        </p:nvSpPr>
        <p:spPr>
          <a:xfrm>
            <a:off x="6096000" y="1874113"/>
            <a:ext cx="1779276" cy="1637571"/>
          </a:xfrm>
          <a:prstGeom prst="roundRect">
            <a:avLst/>
          </a:prstGeom>
          <a:solidFill>
            <a:srgbClr val="69C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CD540C26-D78A-CC4A-E096-3D08E1120035}"/>
              </a:ext>
            </a:extLst>
          </p:cNvPr>
          <p:cNvSpPr/>
          <p:nvPr/>
        </p:nvSpPr>
        <p:spPr>
          <a:xfrm>
            <a:off x="4018910" y="1874113"/>
            <a:ext cx="1779276" cy="1637572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44FEB3CE-B7E2-0ADE-DB1D-B5226B4EF277}"/>
              </a:ext>
            </a:extLst>
          </p:cNvPr>
          <p:cNvSpPr/>
          <p:nvPr/>
        </p:nvSpPr>
        <p:spPr>
          <a:xfrm>
            <a:off x="1948305" y="1874113"/>
            <a:ext cx="1779276" cy="1637571"/>
          </a:xfrm>
          <a:prstGeom prst="roundRect">
            <a:avLst/>
          </a:prstGeom>
          <a:solidFill>
            <a:srgbClr val="286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9ACA88F-AD71-C15B-CA75-A38064765733}"/>
              </a:ext>
            </a:extLst>
          </p:cNvPr>
          <p:cNvSpPr txBox="1"/>
          <p:nvPr/>
        </p:nvSpPr>
        <p:spPr>
          <a:xfrm>
            <a:off x="6397561" y="2200303"/>
            <a:ext cx="1316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פיתוח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</a:rPr>
              <a:t>צוות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909FA65-524F-8AF7-D67A-9C20646A95AE}"/>
              </a:ext>
            </a:extLst>
          </p:cNvPr>
          <p:cNvSpPr txBox="1"/>
          <p:nvPr/>
        </p:nvSpPr>
        <p:spPr>
          <a:xfrm>
            <a:off x="4051880" y="2083281"/>
            <a:ext cx="17381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תמיכה במורים באמצעות סדירויות עבודה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98CD435-6C41-99DD-4DFF-20E125D481B5}"/>
              </a:ext>
            </a:extLst>
          </p:cNvPr>
          <p:cNvSpPr txBox="1"/>
          <p:nvPr/>
        </p:nvSpPr>
        <p:spPr>
          <a:xfrm>
            <a:off x="2003501" y="2184939"/>
            <a:ext cx="13168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chemeClr val="bg1"/>
                </a:solidFill>
              </a:rPr>
              <a:t>חיזוקים/ יעדים/ טיפולים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AE838EE9-F243-FBEF-9442-5441707E5C2B}"/>
              </a:ext>
            </a:extLst>
          </p:cNvPr>
          <p:cNvSpPr/>
          <p:nvPr/>
        </p:nvSpPr>
        <p:spPr>
          <a:xfrm>
            <a:off x="5002854" y="3828400"/>
            <a:ext cx="1779276" cy="1637571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18BDE13C-F353-6238-3CF6-D76C3AB081A7}"/>
              </a:ext>
            </a:extLst>
          </p:cNvPr>
          <p:cNvSpPr/>
          <p:nvPr/>
        </p:nvSpPr>
        <p:spPr>
          <a:xfrm>
            <a:off x="2925764" y="3828400"/>
            <a:ext cx="1779276" cy="1637572"/>
          </a:xfrm>
          <a:prstGeom prst="roundRect">
            <a:avLst/>
          </a:prstGeom>
          <a:solidFill>
            <a:srgbClr val="8BD0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2CDF0A9-68B8-22E1-CF48-5BE1AA8C63C5}"/>
              </a:ext>
            </a:extLst>
          </p:cNvPr>
          <p:cNvSpPr txBox="1"/>
          <p:nvPr/>
        </p:nvSpPr>
        <p:spPr>
          <a:xfrm>
            <a:off x="5002854" y="4308479"/>
            <a:ext cx="1738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ימי הורים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D000669B-7830-500D-FEF0-E28A3736DA85}"/>
              </a:ext>
            </a:extLst>
          </p:cNvPr>
          <p:cNvSpPr txBox="1"/>
          <p:nvPr/>
        </p:nvSpPr>
        <p:spPr>
          <a:xfrm>
            <a:off x="2966856" y="4438064"/>
            <a:ext cx="16283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"מלב אל לב"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BE2B2883-4966-3278-C684-B6C26F6A8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51" b="94336" l="66797" r="9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49" t="75245" b="4922"/>
          <a:stretch/>
        </p:blipFill>
        <p:spPr>
          <a:xfrm>
            <a:off x="4018910" y="5692062"/>
            <a:ext cx="1738184" cy="1055842"/>
          </a:xfrm>
          <a:prstGeom prst="rect">
            <a:avLst/>
          </a:prstGeom>
        </p:spPr>
      </p:pic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325A6BF7-799C-28FA-E024-22B12E87F7CF}"/>
              </a:ext>
            </a:extLst>
          </p:cNvPr>
          <p:cNvSpPr/>
          <p:nvPr/>
        </p:nvSpPr>
        <p:spPr>
          <a:xfrm>
            <a:off x="7079944" y="3828400"/>
            <a:ext cx="1779276" cy="1637571"/>
          </a:xfrm>
          <a:prstGeom prst="roundRect">
            <a:avLst/>
          </a:prstGeom>
          <a:solidFill>
            <a:srgbClr val="286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937414E4-9E55-96B5-946D-F4C03F2D850C}"/>
              </a:ext>
            </a:extLst>
          </p:cNvPr>
          <p:cNvSpPr txBox="1"/>
          <p:nvPr/>
        </p:nvSpPr>
        <p:spPr>
          <a:xfrm>
            <a:off x="7329988" y="4137978"/>
            <a:ext cx="1316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מדורת השבט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EFC46FE9-5F21-7FA8-8859-76BD7B426C54}"/>
              </a:ext>
            </a:extLst>
          </p:cNvPr>
          <p:cNvSpPr/>
          <p:nvPr/>
        </p:nvSpPr>
        <p:spPr>
          <a:xfrm>
            <a:off x="8173090" y="1882127"/>
            <a:ext cx="1779276" cy="1637571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1D8E38E0-EEFF-D551-85FF-40298315EDA9}"/>
              </a:ext>
            </a:extLst>
          </p:cNvPr>
          <p:cNvSpPr txBox="1"/>
          <p:nvPr/>
        </p:nvSpPr>
        <p:spPr>
          <a:xfrm>
            <a:off x="8214182" y="2203015"/>
            <a:ext cx="1738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הורים 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</a:rPr>
              <a:t>מלמדים</a:t>
            </a:r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BD2C95EB-0F30-7341-E2C0-B043CEEED176}"/>
              </a:ext>
            </a:extLst>
          </p:cNvPr>
          <p:cNvSpPr/>
          <p:nvPr/>
        </p:nvSpPr>
        <p:spPr>
          <a:xfrm>
            <a:off x="870945" y="3822510"/>
            <a:ext cx="1779276" cy="1637571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108F06E-0483-E44D-F5B6-8206EBFA682E}"/>
              </a:ext>
            </a:extLst>
          </p:cNvPr>
          <p:cNvSpPr txBox="1"/>
          <p:nvPr/>
        </p:nvSpPr>
        <p:spPr>
          <a:xfrm>
            <a:off x="912037" y="4143398"/>
            <a:ext cx="1738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כיתת 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</a:rPr>
              <a:t>ותיקים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053D290D-2205-4A15-B462-D0D2C915FF32}"/>
              </a:ext>
            </a:extLst>
          </p:cNvPr>
          <p:cNvSpPr/>
          <p:nvPr/>
        </p:nvSpPr>
        <p:spPr>
          <a:xfrm>
            <a:off x="10195491" y="1873984"/>
            <a:ext cx="1779276" cy="1637571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52C379E0-4B90-40DE-8D88-A90DF3118F17}"/>
              </a:ext>
            </a:extLst>
          </p:cNvPr>
          <p:cNvSpPr txBox="1"/>
          <p:nvPr/>
        </p:nvSpPr>
        <p:spPr>
          <a:xfrm>
            <a:off x="10250180" y="2278808"/>
            <a:ext cx="1738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גורמי חוץ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</a:rPr>
              <a:t>שותפים </a:t>
            </a:r>
          </a:p>
          <a:p>
            <a:pPr algn="ctr"/>
            <a:endParaRPr lang="he-I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7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6D96-78B2-9176-EE98-0D743BDF0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AE4610D1-10C3-97B1-1820-A2F31C855CEE}"/>
              </a:ext>
            </a:extLst>
          </p:cNvPr>
          <p:cNvSpPr/>
          <p:nvPr/>
        </p:nvSpPr>
        <p:spPr>
          <a:xfrm>
            <a:off x="2000486" y="4109155"/>
            <a:ext cx="5486400" cy="430849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F82FFA9-E8C4-B2BE-B0C0-1AA366DE74B5}"/>
              </a:ext>
            </a:extLst>
          </p:cNvPr>
          <p:cNvSpPr/>
          <p:nvPr/>
        </p:nvSpPr>
        <p:spPr>
          <a:xfrm>
            <a:off x="11271767" y="4124528"/>
            <a:ext cx="1613361" cy="1611345"/>
          </a:xfrm>
          <a:custGeom>
            <a:avLst/>
            <a:gdLst/>
            <a:ahLst/>
            <a:cxnLst/>
            <a:rect l="l" t="t" r="r" b="b"/>
            <a:pathLst>
              <a:path w="6411820" h="6403806">
                <a:moveTo>
                  <a:pt x="0" y="0"/>
                </a:moveTo>
                <a:lnTo>
                  <a:pt x="6411820" y="0"/>
                </a:lnTo>
                <a:lnTo>
                  <a:pt x="6411820" y="6403805"/>
                </a:lnTo>
                <a:lnTo>
                  <a:pt x="0" y="6403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B1C4A1B-3C52-FC5D-D58D-0E5EA31FC1D0}"/>
              </a:ext>
            </a:extLst>
          </p:cNvPr>
          <p:cNvSpPr/>
          <p:nvPr/>
        </p:nvSpPr>
        <p:spPr>
          <a:xfrm>
            <a:off x="8818128" y="4975873"/>
            <a:ext cx="2453639" cy="2450572"/>
          </a:xfrm>
          <a:custGeom>
            <a:avLst/>
            <a:gdLst/>
            <a:ahLst/>
            <a:cxnLst/>
            <a:rect l="l" t="t" r="r" b="b"/>
            <a:pathLst>
              <a:path w="9751253" h="9739063">
                <a:moveTo>
                  <a:pt x="0" y="0"/>
                </a:moveTo>
                <a:lnTo>
                  <a:pt x="9751253" y="0"/>
                </a:lnTo>
                <a:lnTo>
                  <a:pt x="9751253" y="9739063"/>
                </a:lnTo>
                <a:lnTo>
                  <a:pt x="0" y="97390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09F0852E-B878-52F4-212A-9F391824788C}"/>
              </a:ext>
            </a:extLst>
          </p:cNvPr>
          <p:cNvSpPr/>
          <p:nvPr/>
        </p:nvSpPr>
        <p:spPr>
          <a:xfrm rot="-5400000">
            <a:off x="9690336" y="4032858"/>
            <a:ext cx="2789586" cy="3599998"/>
          </a:xfrm>
          <a:custGeom>
            <a:avLst/>
            <a:gdLst/>
            <a:ahLst/>
            <a:cxnLst/>
            <a:rect l="l" t="t" r="r" b="b"/>
            <a:pathLst>
              <a:path w="9167787" h="12580154">
                <a:moveTo>
                  <a:pt x="0" y="0"/>
                </a:moveTo>
                <a:lnTo>
                  <a:pt x="9167788" y="0"/>
                </a:lnTo>
                <a:lnTo>
                  <a:pt x="9167788" y="12580154"/>
                </a:lnTo>
                <a:lnTo>
                  <a:pt x="0" y="12580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242"/>
            </a:stretch>
          </a:blipFill>
        </p:spPr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1DADB28-7FBD-1026-A650-3AD204023608}"/>
              </a:ext>
            </a:extLst>
          </p:cNvPr>
          <p:cNvGrpSpPr/>
          <p:nvPr/>
        </p:nvGrpSpPr>
        <p:grpSpPr>
          <a:xfrm>
            <a:off x="9500760" y="4276763"/>
            <a:ext cx="2418866" cy="2418866"/>
            <a:chOff x="0" y="0"/>
            <a:chExt cx="812800" cy="8128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4CFCA0D-C7E2-113E-82B1-18A5EE2778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535" y="0"/>
                  </a:moveTo>
                  <a:lnTo>
                    <a:pt x="732265" y="0"/>
                  </a:lnTo>
                  <a:cubicBezTo>
                    <a:pt x="776743" y="0"/>
                    <a:pt x="812800" y="36057"/>
                    <a:pt x="812800" y="80535"/>
                  </a:cubicBezTo>
                  <a:lnTo>
                    <a:pt x="812800" y="732265"/>
                  </a:lnTo>
                  <a:cubicBezTo>
                    <a:pt x="812800" y="776743"/>
                    <a:pt x="776743" y="812800"/>
                    <a:pt x="732265" y="812800"/>
                  </a:cubicBezTo>
                  <a:lnTo>
                    <a:pt x="80535" y="812800"/>
                  </a:lnTo>
                  <a:cubicBezTo>
                    <a:pt x="36057" y="812800"/>
                    <a:pt x="0" y="776743"/>
                    <a:pt x="0" y="732265"/>
                  </a:cubicBezTo>
                  <a:lnTo>
                    <a:pt x="0" y="80535"/>
                  </a:lnTo>
                  <a:cubicBezTo>
                    <a:pt x="0" y="36057"/>
                    <a:pt x="36057" y="0"/>
                    <a:pt x="80535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12382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A07B402F-9971-D919-E3CA-C4290D0B4D9D}"/>
              </a:ext>
            </a:extLst>
          </p:cNvPr>
          <p:cNvSpPr/>
          <p:nvPr/>
        </p:nvSpPr>
        <p:spPr>
          <a:xfrm>
            <a:off x="740693" y="310173"/>
            <a:ext cx="8077435" cy="790610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D4E2A7DC-95E3-B872-F0F1-EC709BFAF6FB}"/>
              </a:ext>
            </a:extLst>
          </p:cNvPr>
          <p:cNvSpPr txBox="1"/>
          <p:nvPr/>
        </p:nvSpPr>
        <p:spPr>
          <a:xfrm>
            <a:off x="1095799" y="334133"/>
            <a:ext cx="7850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אתגרים</a:t>
            </a: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00B9CA47-FC61-9B56-5B61-BAD113675FC1}"/>
              </a:ext>
            </a:extLst>
          </p:cNvPr>
          <p:cNvSpPr/>
          <p:nvPr/>
        </p:nvSpPr>
        <p:spPr>
          <a:xfrm>
            <a:off x="2013736" y="2857102"/>
            <a:ext cx="5486400" cy="430849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357B6B2E-75E6-4D81-BF20-4EF7CB52881A}"/>
              </a:ext>
            </a:extLst>
          </p:cNvPr>
          <p:cNvSpPr/>
          <p:nvPr/>
        </p:nvSpPr>
        <p:spPr>
          <a:xfrm>
            <a:off x="2019378" y="1599425"/>
            <a:ext cx="5486400" cy="430849"/>
          </a:xfrm>
          <a:prstGeom prst="roundRect">
            <a:avLst/>
          </a:prstGeom>
          <a:solidFill>
            <a:srgbClr val="2A6F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2670E91-1CC2-F0AE-CE60-1E2F632BCA6E}"/>
              </a:ext>
            </a:extLst>
          </p:cNvPr>
          <p:cNvSpPr txBox="1"/>
          <p:nvPr/>
        </p:nvSpPr>
        <p:spPr>
          <a:xfrm>
            <a:off x="3080503" y="1599425"/>
            <a:ext cx="3601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קשיים רגשיים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EF254FD-75BE-65D9-B6BB-1C5ABE0825E0}"/>
              </a:ext>
            </a:extLst>
          </p:cNvPr>
          <p:cNvSpPr txBox="1"/>
          <p:nvPr/>
        </p:nvSpPr>
        <p:spPr>
          <a:xfrm>
            <a:off x="3656513" y="2854433"/>
            <a:ext cx="27287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אובדן סמכות הורית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6367BBB5-2580-5622-DFDF-6C38F3A2BD2B}"/>
              </a:ext>
            </a:extLst>
          </p:cNvPr>
          <p:cNvSpPr/>
          <p:nvPr/>
        </p:nvSpPr>
        <p:spPr>
          <a:xfrm>
            <a:off x="2013735" y="3473515"/>
            <a:ext cx="5486400" cy="430849"/>
          </a:xfrm>
          <a:prstGeom prst="roundRect">
            <a:avLst/>
          </a:prstGeom>
          <a:solidFill>
            <a:srgbClr val="69C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8DAA4AED-EB5B-5EA9-40B9-2CCF6B78FA5E}"/>
              </a:ext>
            </a:extLst>
          </p:cNvPr>
          <p:cNvSpPr txBox="1"/>
          <p:nvPr/>
        </p:nvSpPr>
        <p:spPr>
          <a:xfrm>
            <a:off x="2949960" y="3488884"/>
            <a:ext cx="3851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העברת כעס / האשמה כלפי הצוות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FBF9EC6-6F7B-36C2-213B-D52948077BDA}"/>
              </a:ext>
            </a:extLst>
          </p:cNvPr>
          <p:cNvSpPr txBox="1"/>
          <p:nvPr/>
        </p:nvSpPr>
        <p:spPr>
          <a:xfrm>
            <a:off x="2433494" y="4103053"/>
            <a:ext cx="4620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מומחיות הצוות - הכשרה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6B501FAE-D7B3-9FB4-5925-CB6D7D00D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15" b="54492" l="66309" r="93750">
                        <a14:foregroundMark x1="69824" y1="47461" x2="76660" y2="34375"/>
                        <a14:foregroundMark x1="81641" y1="34570" x2="80664" y2="34570"/>
                        <a14:foregroundMark x1="68945" y1="53223" x2="90527" y2="53418"/>
                        <a14:foregroundMark x1="85645" y1="50391" x2="87500" y2="46973"/>
                        <a14:backgroundMark x1="71582" y1="51660" x2="82422" y2="51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4" t="31527" r="4806" b="44744"/>
          <a:stretch/>
        </p:blipFill>
        <p:spPr>
          <a:xfrm>
            <a:off x="3958196" y="4945629"/>
            <a:ext cx="2256801" cy="1774456"/>
          </a:xfrm>
          <a:prstGeom prst="rect">
            <a:avLst/>
          </a:prstGeom>
        </p:spPr>
      </p:pic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1E797992-834E-07D2-A1E2-A2550815C067}"/>
              </a:ext>
            </a:extLst>
          </p:cNvPr>
          <p:cNvSpPr/>
          <p:nvPr/>
        </p:nvSpPr>
        <p:spPr>
          <a:xfrm>
            <a:off x="2013735" y="2216549"/>
            <a:ext cx="5486400" cy="430849"/>
          </a:xfrm>
          <a:prstGeom prst="roundRect">
            <a:avLst/>
          </a:prstGeom>
          <a:solidFill>
            <a:srgbClr val="69C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7FDF68A-DED4-802E-2F5D-1813F1BEBDAC}"/>
              </a:ext>
            </a:extLst>
          </p:cNvPr>
          <p:cNvSpPr txBox="1"/>
          <p:nvPr/>
        </p:nvSpPr>
        <p:spPr>
          <a:xfrm>
            <a:off x="3074860" y="2216549"/>
            <a:ext cx="3601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פערים לימודיים</a:t>
            </a:r>
          </a:p>
        </p:txBody>
      </p:sp>
    </p:spTree>
    <p:extLst>
      <p:ext uri="{BB962C8B-B14F-4D97-AF65-F5344CB8AC3E}">
        <p14:creationId xmlns:p14="http://schemas.microsoft.com/office/powerpoint/2010/main" val="409856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86C03-632A-A736-F137-F0293B357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E724CD04-402A-9534-BB1F-F8279497AA06}"/>
              </a:ext>
            </a:extLst>
          </p:cNvPr>
          <p:cNvSpPr/>
          <p:nvPr/>
        </p:nvSpPr>
        <p:spPr>
          <a:xfrm>
            <a:off x="4987907" y="1425890"/>
            <a:ext cx="2928135" cy="1637571"/>
          </a:xfrm>
          <a:prstGeom prst="roundRect">
            <a:avLst/>
          </a:prstGeom>
          <a:solidFill>
            <a:srgbClr val="69C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1F53B462-484D-F9C1-2068-FC81BAD800A5}"/>
              </a:ext>
            </a:extLst>
          </p:cNvPr>
          <p:cNvSpPr/>
          <p:nvPr/>
        </p:nvSpPr>
        <p:spPr>
          <a:xfrm>
            <a:off x="1576886" y="1425891"/>
            <a:ext cx="3097794" cy="1637571"/>
          </a:xfrm>
          <a:prstGeom prst="roundRect">
            <a:avLst/>
          </a:prstGeom>
          <a:solidFill>
            <a:srgbClr val="286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C4D338CB-251E-153F-5563-EB68910C6BB0}"/>
              </a:ext>
            </a:extLst>
          </p:cNvPr>
          <p:cNvSpPr/>
          <p:nvPr/>
        </p:nvSpPr>
        <p:spPr>
          <a:xfrm>
            <a:off x="3226562" y="3202432"/>
            <a:ext cx="3010608" cy="1637571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F7024525-0CD9-FA94-19B3-FFFCB9176726}"/>
              </a:ext>
            </a:extLst>
          </p:cNvPr>
          <p:cNvSpPr/>
          <p:nvPr/>
        </p:nvSpPr>
        <p:spPr>
          <a:xfrm>
            <a:off x="11271767" y="4124528"/>
            <a:ext cx="1613361" cy="1611345"/>
          </a:xfrm>
          <a:custGeom>
            <a:avLst/>
            <a:gdLst/>
            <a:ahLst/>
            <a:cxnLst/>
            <a:rect l="l" t="t" r="r" b="b"/>
            <a:pathLst>
              <a:path w="6411820" h="6403806">
                <a:moveTo>
                  <a:pt x="0" y="0"/>
                </a:moveTo>
                <a:lnTo>
                  <a:pt x="6411820" y="0"/>
                </a:lnTo>
                <a:lnTo>
                  <a:pt x="6411820" y="6403805"/>
                </a:lnTo>
                <a:lnTo>
                  <a:pt x="0" y="6403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875CB76B-FA70-0EAD-9355-378A5B9865EA}"/>
              </a:ext>
            </a:extLst>
          </p:cNvPr>
          <p:cNvSpPr/>
          <p:nvPr/>
        </p:nvSpPr>
        <p:spPr>
          <a:xfrm>
            <a:off x="8818128" y="4975873"/>
            <a:ext cx="2453639" cy="2450572"/>
          </a:xfrm>
          <a:custGeom>
            <a:avLst/>
            <a:gdLst/>
            <a:ahLst/>
            <a:cxnLst/>
            <a:rect l="l" t="t" r="r" b="b"/>
            <a:pathLst>
              <a:path w="9751253" h="9739063">
                <a:moveTo>
                  <a:pt x="0" y="0"/>
                </a:moveTo>
                <a:lnTo>
                  <a:pt x="9751253" y="0"/>
                </a:lnTo>
                <a:lnTo>
                  <a:pt x="9751253" y="9739063"/>
                </a:lnTo>
                <a:lnTo>
                  <a:pt x="0" y="973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67F9CB3A-87E9-6A36-519E-806499A8CAE0}"/>
              </a:ext>
            </a:extLst>
          </p:cNvPr>
          <p:cNvSpPr/>
          <p:nvPr/>
        </p:nvSpPr>
        <p:spPr>
          <a:xfrm rot="-5400000">
            <a:off x="9690336" y="4032858"/>
            <a:ext cx="2789586" cy="3599998"/>
          </a:xfrm>
          <a:custGeom>
            <a:avLst/>
            <a:gdLst/>
            <a:ahLst/>
            <a:cxnLst/>
            <a:rect l="l" t="t" r="r" b="b"/>
            <a:pathLst>
              <a:path w="9167787" h="12580154">
                <a:moveTo>
                  <a:pt x="0" y="0"/>
                </a:moveTo>
                <a:lnTo>
                  <a:pt x="9167788" y="0"/>
                </a:lnTo>
                <a:lnTo>
                  <a:pt x="9167788" y="12580154"/>
                </a:lnTo>
                <a:lnTo>
                  <a:pt x="0" y="1258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242"/>
            </a:stretch>
          </a:blipFill>
        </p:spPr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E84838B1-A3DA-1CAD-917A-E396600F38E7}"/>
              </a:ext>
            </a:extLst>
          </p:cNvPr>
          <p:cNvGrpSpPr/>
          <p:nvPr/>
        </p:nvGrpSpPr>
        <p:grpSpPr>
          <a:xfrm>
            <a:off x="9500760" y="4276763"/>
            <a:ext cx="2418866" cy="2418866"/>
            <a:chOff x="0" y="0"/>
            <a:chExt cx="812800" cy="8128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E98194B-5247-E10A-992E-181A8D9705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0535" y="0"/>
                  </a:moveTo>
                  <a:lnTo>
                    <a:pt x="732265" y="0"/>
                  </a:lnTo>
                  <a:cubicBezTo>
                    <a:pt x="776743" y="0"/>
                    <a:pt x="812800" y="36057"/>
                    <a:pt x="812800" y="80535"/>
                  </a:cubicBezTo>
                  <a:lnTo>
                    <a:pt x="812800" y="732265"/>
                  </a:lnTo>
                  <a:cubicBezTo>
                    <a:pt x="812800" y="776743"/>
                    <a:pt x="776743" y="812800"/>
                    <a:pt x="732265" y="812800"/>
                  </a:cubicBezTo>
                  <a:lnTo>
                    <a:pt x="80535" y="812800"/>
                  </a:lnTo>
                  <a:cubicBezTo>
                    <a:pt x="36057" y="812800"/>
                    <a:pt x="0" y="776743"/>
                    <a:pt x="0" y="732265"/>
                  </a:cubicBezTo>
                  <a:lnTo>
                    <a:pt x="0" y="80535"/>
                  </a:lnTo>
                  <a:cubicBezTo>
                    <a:pt x="0" y="36057"/>
                    <a:pt x="36057" y="0"/>
                    <a:pt x="80535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382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DAF2BDD1-E47C-B7F4-355B-298E73A27765}"/>
              </a:ext>
            </a:extLst>
          </p:cNvPr>
          <p:cNvSpPr/>
          <p:nvPr/>
        </p:nvSpPr>
        <p:spPr>
          <a:xfrm>
            <a:off x="740693" y="310173"/>
            <a:ext cx="8077435" cy="790610"/>
          </a:xfrm>
          <a:prstGeom prst="roundRect">
            <a:avLst/>
          </a:prstGeom>
          <a:solidFill>
            <a:srgbClr val="1E5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28868E61-0ADE-9C41-4EDB-3CB246E06E46}"/>
              </a:ext>
            </a:extLst>
          </p:cNvPr>
          <p:cNvSpPr txBox="1"/>
          <p:nvPr/>
        </p:nvSpPr>
        <p:spPr>
          <a:xfrm>
            <a:off x="1095799" y="334133"/>
            <a:ext cx="7850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קשר עם הבוגרים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F2D1BBE-B0A2-52E7-2CCC-ACCF42884B27}"/>
              </a:ext>
            </a:extLst>
          </p:cNvPr>
          <p:cNvSpPr txBox="1"/>
          <p:nvPr/>
        </p:nvSpPr>
        <p:spPr>
          <a:xfrm>
            <a:off x="5344591" y="1774568"/>
            <a:ext cx="2150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</a:rPr>
              <a:t>קשר עם הצוות החינוכי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CDC37FF-5562-5CF9-1926-13DD07C25FAB}"/>
              </a:ext>
            </a:extLst>
          </p:cNvPr>
          <p:cNvSpPr txBox="1"/>
          <p:nvPr/>
        </p:nvSpPr>
        <p:spPr>
          <a:xfrm>
            <a:off x="1753475" y="1506011"/>
            <a:ext cx="27534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הזמנת הבוגרים לכנסים: </a:t>
            </a:r>
            <a:r>
              <a:rPr lang="he-IL" sz="1600" b="1" dirty="0">
                <a:solidFill>
                  <a:schemeClr val="bg1"/>
                </a:solidFill>
              </a:rPr>
              <a:t>מפגשים עם הצוות החינוכי, מפגשים ומעגליי שיח עם תלמידיי </a:t>
            </a:r>
            <a:r>
              <a:rPr lang="he-IL" sz="1600" b="1" dirty="0" err="1">
                <a:solidFill>
                  <a:schemeClr val="bg1"/>
                </a:solidFill>
              </a:rPr>
              <a:t>חט"ע</a:t>
            </a:r>
            <a:r>
              <a:rPr lang="he-IL" sz="1600" b="1" dirty="0">
                <a:solidFill>
                  <a:schemeClr val="bg1"/>
                </a:solidFill>
              </a:rPr>
              <a:t>, הזמנה לטקסים בית </a:t>
            </a:r>
            <a:r>
              <a:rPr lang="he-IL" sz="1600" b="1" dirty="0" err="1">
                <a:solidFill>
                  <a:schemeClr val="bg1"/>
                </a:solidFill>
              </a:rPr>
              <a:t>ספריים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805297F1-37DE-1263-0EE8-106C29D4CCA6}"/>
              </a:ext>
            </a:extLst>
          </p:cNvPr>
          <p:cNvSpPr txBox="1"/>
          <p:nvPr/>
        </p:nvSpPr>
        <p:spPr>
          <a:xfrm>
            <a:off x="3716852" y="3563596"/>
            <a:ext cx="1915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ביקורים וליווי במכינות ובשנת שירות</a:t>
            </a:r>
          </a:p>
        </p:txBody>
      </p: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51EED5E-3797-0C6C-98F7-FAD8A7657B08}"/>
              </a:ext>
            </a:extLst>
          </p:cNvPr>
          <p:cNvGrpSpPr/>
          <p:nvPr/>
        </p:nvGrpSpPr>
        <p:grpSpPr>
          <a:xfrm>
            <a:off x="3674555" y="5084988"/>
            <a:ext cx="2114621" cy="1571453"/>
            <a:chOff x="3996505" y="4937023"/>
            <a:chExt cx="2114621" cy="1571453"/>
          </a:xfrm>
        </p:grpSpPr>
        <p:sp>
          <p:nvSpPr>
            <p:cNvPr id="19" name="מלבן: פינות מעוגלות 18">
              <a:extLst>
                <a:ext uri="{FF2B5EF4-FFF2-40B4-BE49-F238E27FC236}">
                  <a16:creationId xmlns:a16="http://schemas.microsoft.com/office/drawing/2014/main" id="{123EDBF6-2531-A15A-5098-19AF8E5B69FA}"/>
                </a:ext>
              </a:extLst>
            </p:cNvPr>
            <p:cNvSpPr/>
            <p:nvPr/>
          </p:nvSpPr>
          <p:spPr>
            <a:xfrm>
              <a:off x="3996505" y="4937023"/>
              <a:ext cx="2114621" cy="1571453"/>
            </a:xfrm>
            <a:prstGeom prst="roundRect">
              <a:avLst/>
            </a:prstGeom>
            <a:solidFill>
              <a:srgbClr val="DED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2756C806-7389-84F5-9FF9-4691CA1D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" t="5158" r="64399" b="66107"/>
            <a:stretch/>
          </p:blipFill>
          <p:spPr>
            <a:xfrm>
              <a:off x="4292427" y="5043223"/>
              <a:ext cx="1522776" cy="1337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57718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750</Words>
  <Application>Microsoft Office PowerPoint</Application>
  <PresentationFormat>מסך רחב</PresentationFormat>
  <Paragraphs>142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HP</dc:creator>
  <cp:lastModifiedBy>User</cp:lastModifiedBy>
  <cp:revision>72</cp:revision>
  <dcterms:created xsi:type="dcterms:W3CDTF">2025-02-12T10:53:59Z</dcterms:created>
  <dcterms:modified xsi:type="dcterms:W3CDTF">2025-02-19T09:13:02Z</dcterms:modified>
</cp:coreProperties>
</file>