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2"/>
  </p:notesMasterIdLst>
  <p:sldIdLst>
    <p:sldId id="256" r:id="rId2"/>
    <p:sldId id="257" r:id="rId3"/>
    <p:sldId id="317" r:id="rId4"/>
    <p:sldId id="259" r:id="rId5"/>
    <p:sldId id="258" r:id="rId6"/>
    <p:sldId id="260" r:id="rId7"/>
    <p:sldId id="261" r:id="rId8"/>
    <p:sldId id="262" r:id="rId9"/>
    <p:sldId id="304" r:id="rId10"/>
    <p:sldId id="264" r:id="rId11"/>
    <p:sldId id="305" r:id="rId12"/>
    <p:sldId id="266" r:id="rId13"/>
    <p:sldId id="306" r:id="rId14"/>
    <p:sldId id="268" r:id="rId15"/>
    <p:sldId id="319" r:id="rId16"/>
    <p:sldId id="307" r:id="rId17"/>
    <p:sldId id="270" r:id="rId18"/>
    <p:sldId id="309" r:id="rId19"/>
    <p:sldId id="310" r:id="rId20"/>
    <p:sldId id="273" r:id="rId21"/>
    <p:sldId id="311" r:id="rId22"/>
    <p:sldId id="312" r:id="rId23"/>
    <p:sldId id="320" r:id="rId24"/>
    <p:sldId id="321" r:id="rId25"/>
    <p:sldId id="322" r:id="rId26"/>
    <p:sldId id="277" r:id="rId27"/>
    <p:sldId id="279" r:id="rId28"/>
    <p:sldId id="315" r:id="rId29"/>
    <p:sldId id="280" r:id="rId30"/>
    <p:sldId id="313" r:id="rId31"/>
    <p:sldId id="314" r:id="rId32"/>
    <p:sldId id="283" r:id="rId33"/>
    <p:sldId id="284" r:id="rId34"/>
    <p:sldId id="285" r:id="rId35"/>
    <p:sldId id="286" r:id="rId36"/>
    <p:sldId id="324" r:id="rId37"/>
    <p:sldId id="325" r:id="rId38"/>
    <p:sldId id="326" r:id="rId39"/>
    <p:sldId id="327" r:id="rId40"/>
    <p:sldId id="328"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Oa8HMBLXus9ys1+u93cLVYGXp2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ra Shimoni-Ayal" initials="" lastIdx="23" clrIdx="0"/>
  <p:cmAuthor id="1" name="אסף צ'רטקוף"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9B32D"/>
    <a:srgbClr val="026163"/>
    <a:srgbClr val="724107"/>
    <a:srgbClr val="EEF1F2"/>
    <a:srgbClr val="A6A6A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2" autoAdjust="0"/>
    <p:restoredTop sz="94660"/>
  </p:normalViewPr>
  <p:slideViewPr>
    <p:cSldViewPr snapToGrid="0">
      <p:cViewPr varScale="1">
        <p:scale>
          <a:sx n="84" d="100"/>
          <a:sy n="84" d="100"/>
        </p:scale>
        <p:origin x="1594" y="91"/>
      </p:cViewPr>
      <p:guideLst>
        <p:guide orient="horz" pos="2183"/>
        <p:guide pos="2880"/>
      </p:guideLst>
    </p:cSldViewPr>
  </p:slideViewPr>
  <p:notesTextViewPr>
    <p:cViewPr>
      <p:scale>
        <a:sx n="3" d="2"/>
        <a:sy n="3" d="2"/>
      </p:scale>
      <p:origin x="0" y="0"/>
    </p:cViewPr>
  </p:notesTextViewPr>
  <p:sorterViewPr>
    <p:cViewPr>
      <p:scale>
        <a:sx n="138" d="100"/>
        <a:sy n="138" d="100"/>
      </p:scale>
      <p:origin x="0" y="-4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1-19T13:37:08.594" idx="12">
    <p:pos x="106" y="106"/>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U37JYVs"/>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1-19T13:37:08.594" idx="12">
    <p:pos x="106" y="106"/>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U37JYV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5112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impact.economist.com/sustainability/project/food-security-index/Inde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mpact.economist.com/sustainability/project/food-security-index/Inde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mpact.economist.com/sustainability/project/food-security-index/Inde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36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253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52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90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79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37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83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071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61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958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96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071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614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43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51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769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203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מתחילתו עד 3:37</a:t>
            </a:r>
            <a:endParaRPr/>
          </a:p>
        </p:txBody>
      </p:sp>
      <p:sp>
        <p:nvSpPr>
          <p:cNvPr id="281" name="Google Shape;28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371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https://sdgs.un.org/goals</a:t>
            </a:r>
            <a:r>
              <a:rPr lang="x-none" sz="1200" b="0" i="0" u="sng" strike="noStrike">
                <a:solidFill>
                  <a:schemeClr val="dk1"/>
                </a:solidFill>
                <a:latin typeface="Calibri"/>
                <a:ea typeface="Calibri"/>
                <a:cs typeface="Calibri"/>
                <a:sym typeface="Calibri"/>
              </a:rPr>
              <a:t> 17 מטרות הקיימות של האו"ם: </a:t>
            </a:r>
            <a:endParaRPr/>
          </a:p>
        </p:txBody>
      </p:sp>
      <p:sp>
        <p:nvSpPr>
          <p:cNvPr id="296" name="Google Shape;2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249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https://sdgs.un.org/goals</a:t>
            </a:r>
            <a:r>
              <a:rPr lang="x-none" sz="1200" b="0" i="0" u="sng" strike="noStrike">
                <a:solidFill>
                  <a:schemeClr val="dk1"/>
                </a:solidFill>
                <a:latin typeface="Calibri"/>
                <a:ea typeface="Calibri"/>
                <a:cs typeface="Calibri"/>
                <a:sym typeface="Calibri"/>
              </a:rPr>
              <a:t> 17 מטרות הקיימות של האו"ם: </a:t>
            </a:r>
            <a:endParaRPr/>
          </a:p>
        </p:txBody>
      </p:sp>
      <p:sp>
        <p:nvSpPr>
          <p:cNvPr id="296" name="Google Shape;2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65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https://sdgs.un.org/goals</a:t>
            </a:r>
            <a:r>
              <a:rPr lang="x-none" sz="1200" b="0" i="0" u="sng" strike="noStrike">
                <a:solidFill>
                  <a:schemeClr val="dk1"/>
                </a:solidFill>
                <a:latin typeface="Calibri"/>
                <a:ea typeface="Calibri"/>
                <a:cs typeface="Calibri"/>
                <a:sym typeface="Calibri"/>
              </a:rPr>
              <a:t> 17 מטרות הקיימות של האו"ם: </a:t>
            </a:r>
            <a:endParaRPr/>
          </a:p>
        </p:txBody>
      </p:sp>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29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31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https://sdgs.un.org/goals</a:t>
            </a:r>
            <a:r>
              <a:rPr lang="x-none" sz="1200" b="0" i="0" u="sng" strike="noStrike">
                <a:solidFill>
                  <a:schemeClr val="dk1"/>
                </a:solidFill>
                <a:latin typeface="Calibri"/>
                <a:ea typeface="Calibri"/>
                <a:cs typeface="Calibri"/>
                <a:sym typeface="Calibri"/>
              </a:rPr>
              <a:t> 17 מטרות הקיימות של האו"ם: </a:t>
            </a:r>
            <a:endParaRPr/>
          </a:p>
        </p:txBody>
      </p:sp>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48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19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https://sdgs.un.org/goals</a:t>
            </a:r>
            <a:r>
              <a:rPr lang="x-none" sz="1200" b="0" i="0" u="sng" strike="noStrike">
                <a:solidFill>
                  <a:schemeClr val="dk1"/>
                </a:solidFill>
                <a:latin typeface="Calibri"/>
                <a:ea typeface="Calibri"/>
                <a:cs typeface="Calibri"/>
                <a:sym typeface="Calibri"/>
              </a:rPr>
              <a:t> 17 מטרות הקיימות של האו"ם: </a:t>
            </a:r>
            <a:endParaRPr/>
          </a:p>
        </p:txBody>
      </p:sp>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437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רשימת המדינות לפי בטחון תזונתי ורכיביו</a:t>
            </a:r>
            <a:endParaRPr/>
          </a:p>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https://impact.economist.com/sustainability/project/food-security-index/Index</a:t>
            </a:r>
            <a:endParaRPr b="0"/>
          </a:p>
          <a:p>
            <a:pPr marL="0" lvl="0" indent="0" algn="l" rtl="0">
              <a:spcBef>
                <a:spcPts val="0"/>
              </a:spcBef>
              <a:spcAft>
                <a:spcPts val="0"/>
              </a:spcAft>
              <a:buNone/>
            </a:pPr>
            <a:r>
              <a:rPr lang="x-none"/>
              <a:t/>
            </a:r>
            <a:br>
              <a:rPr lang="x-none"/>
            </a:br>
            <a:r>
              <a:rPr lang="x-none"/>
              <a:t/>
            </a:r>
            <a:br>
              <a:rPr lang="x-none"/>
            </a:br>
            <a:endParaRPr/>
          </a:p>
        </p:txBody>
      </p:sp>
      <p:sp>
        <p:nvSpPr>
          <p:cNvPr id="330" name="Google Shape;33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433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רשימת המדינות לפי בטחון תזונתי ורכיביו</a:t>
            </a:r>
            <a:endParaRPr/>
          </a:p>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https://impact.economist.com/sustainability/project/food-security-index/Index</a:t>
            </a:r>
            <a:endParaRPr b="0"/>
          </a:p>
          <a:p>
            <a:pPr marL="0" lvl="0" indent="0" algn="l" rtl="0">
              <a:spcBef>
                <a:spcPts val="0"/>
              </a:spcBef>
              <a:spcAft>
                <a:spcPts val="0"/>
              </a:spcAft>
              <a:buNone/>
            </a:pPr>
            <a:r>
              <a:rPr lang="x-none"/>
              <a:t/>
            </a:r>
            <a:br>
              <a:rPr lang="x-none"/>
            </a:br>
            <a:r>
              <a:rPr lang="x-none"/>
              <a:t/>
            </a:r>
            <a:br>
              <a:rPr lang="x-none"/>
            </a:br>
            <a:endParaRPr/>
          </a:p>
        </p:txBody>
      </p:sp>
      <p:sp>
        <p:nvSpPr>
          <p:cNvPr id="342" name="Google Shape;3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544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רשימת המדינות לפי בטחון תזונתי ורכיביו</a:t>
            </a:r>
            <a:endParaRPr/>
          </a:p>
          <a:p>
            <a:pPr marL="0" lvl="0" indent="0" algn="l" rtl="0">
              <a:spcBef>
                <a:spcPts val="0"/>
              </a:spcBef>
              <a:spcAft>
                <a:spcPts val="0"/>
              </a:spcAft>
              <a:buNone/>
            </a:pPr>
            <a:r>
              <a:rPr lang="x-none" sz="1200" b="0" i="0" u="sng" strike="noStrik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https://impact.economist.com/sustainability/project/food-security-index/Index</a:t>
            </a:r>
            <a:endParaRPr b="0"/>
          </a:p>
          <a:p>
            <a:pPr marL="0" lvl="0" indent="0" algn="l" rtl="0">
              <a:spcBef>
                <a:spcPts val="0"/>
              </a:spcBef>
              <a:spcAft>
                <a:spcPts val="0"/>
              </a:spcAft>
              <a:buNone/>
            </a:pPr>
            <a:r>
              <a:rPr lang="x-none"/>
              <a:t/>
            </a:r>
            <a:br>
              <a:rPr lang="x-none"/>
            </a:br>
            <a:r>
              <a:rPr lang="x-none"/>
              <a:t/>
            </a:r>
            <a:br>
              <a:rPr lang="x-none"/>
            </a:br>
            <a:endParaRPr/>
          </a:p>
        </p:txBody>
      </p:sp>
      <p:sp>
        <p:nvSpPr>
          <p:cNvPr id="353" name="Google Shape;3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985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e-IL" dirty="0" smtClean="0"/>
              <a:t>לישראל</a:t>
            </a:r>
            <a:r>
              <a:rPr lang="he-IL" baseline="0" dirty="0" smtClean="0"/>
              <a:t> אין בעיה בלספק לעצמה בשר עוף והודו, וככל שיורדים בגרף, היא תלויה יותר בייבוא. השורה התחתונה היא יותר ממאה אחוז כי ישראל לא רק שמייבאת את המוצרים, אלא גם מייצאת אותם, כך שעלול להווצר מחסור גם בשל כך</a:t>
            </a:r>
          </a:p>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444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70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5057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816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39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056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40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5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55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88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dirty="0"/>
              <a:t>מתחילתו עד 3:37</a:t>
            </a: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76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60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62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41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p:nvPr/>
        </p:nvSpPr>
        <p:spPr>
          <a:xfrm>
            <a:off x="1" y="-67111"/>
            <a:ext cx="2595714" cy="587260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9" name="מלבן 8"/>
          <p:cNvSpPr/>
          <p:nvPr/>
        </p:nvSpPr>
        <p:spPr>
          <a:xfrm>
            <a:off x="2595715" y="-8053"/>
            <a:ext cx="6548285" cy="5813542"/>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22040" y="1122363"/>
            <a:ext cx="5136160" cy="2387600"/>
          </a:xfrm>
        </p:spPr>
        <p:txBody>
          <a:bodyPr anchor="b">
            <a:normAutofit/>
          </a:bodyPr>
          <a:lstStyle>
            <a:lvl1pPr algn="ctr">
              <a:defRPr sz="48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3322040" y="3602038"/>
            <a:ext cx="46789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26083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425424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102395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שקופית כותרת">
    <p:spTree>
      <p:nvGrpSpPr>
        <p:cNvPr id="1" name=""/>
        <p:cNvGrpSpPr/>
        <p:nvPr/>
      </p:nvGrpSpPr>
      <p:grpSpPr>
        <a:xfrm>
          <a:off x="0" y="0"/>
          <a:ext cx="0" cy="0"/>
          <a:chOff x="0" y="0"/>
          <a:chExt cx="0" cy="0"/>
        </a:xfrm>
      </p:grpSpPr>
      <p:sp>
        <p:nvSpPr>
          <p:cNvPr id="6" name="מלבן 5"/>
          <p:cNvSpPr/>
          <p:nvPr/>
        </p:nvSpPr>
        <p:spPr>
          <a:xfrm>
            <a:off x="1" y="-1185"/>
            <a:ext cx="2170652" cy="5607435"/>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p:nvPr>
        </p:nvSpPr>
        <p:spPr>
          <a:xfrm>
            <a:off x="685800" y="2346178"/>
            <a:ext cx="7772400" cy="1818860"/>
          </a:xfrm>
        </p:spPr>
        <p:txBody>
          <a:bodyPr/>
          <a:lstStyle>
            <a:lvl1pPr algn="ctr">
              <a:defRPr b="1">
                <a:solidFill>
                  <a:schemeClr val="tx1"/>
                </a:solidFill>
              </a:defRPr>
            </a:lvl1pPr>
          </a:lstStyle>
          <a:p>
            <a:r>
              <a:rPr lang="he-IL" smtClean="0"/>
              <a:t>לחץ כדי לערוך סגנון כותרת של תבנית בסיס</a:t>
            </a:r>
            <a:endParaRPr lang="he-IL" dirty="0"/>
          </a:p>
        </p:txBody>
      </p:sp>
      <p:sp>
        <p:nvSpPr>
          <p:cNvPr id="30" name="כותרת משנה 4"/>
          <p:cNvSpPr>
            <a:spLocks noGrp="1"/>
          </p:cNvSpPr>
          <p:nvPr>
            <p:ph type="subTitle" idx="1"/>
          </p:nvPr>
        </p:nvSpPr>
        <p:spPr>
          <a:xfrm>
            <a:off x="685800" y="4979507"/>
            <a:ext cx="7772400" cy="536713"/>
          </a:xfrm>
        </p:spPr>
        <p:txBody>
          <a:bodyPr/>
          <a:lstStyle>
            <a:lvl1pPr marL="0" indent="0" algn="ctr">
              <a:buNone/>
              <a:defRPr b="1">
                <a:solidFill>
                  <a:srgbClr val="026163"/>
                </a:solidFill>
              </a:defRPr>
            </a:lvl1pPr>
          </a:lstStyle>
          <a:p>
            <a:r>
              <a:rPr lang="he-IL" smtClean="0"/>
              <a:t>לחץ כדי לערוך סגנון כותרת משנה של תבנית בסיס</a:t>
            </a:r>
            <a:endParaRPr lang="he-IL" dirty="0"/>
          </a:p>
        </p:txBody>
      </p:sp>
      <p:sp>
        <p:nvSpPr>
          <p:cNvPr id="7" name="מלבן 6"/>
          <p:cNvSpPr/>
          <p:nvPr/>
        </p:nvSpPr>
        <p:spPr>
          <a:xfrm>
            <a:off x="2170653" y="0"/>
            <a:ext cx="6973349" cy="5606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6023857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35293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69950" y="661115"/>
            <a:ext cx="7886700" cy="2852737"/>
          </a:xfrm>
        </p:spPr>
        <p:txBody>
          <a:bodyPr anchor="b">
            <a:normAutofit/>
          </a:bodyPr>
          <a:lstStyle>
            <a:lvl1pPr>
              <a:defRPr sz="4400">
                <a:solidFill>
                  <a:schemeClr val="tx1"/>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69950" y="3616341"/>
            <a:ext cx="7886700" cy="1500187"/>
          </a:xfrm>
        </p:spPr>
        <p:txBody>
          <a:bodyPr/>
          <a:lstStyle>
            <a:lvl1pPr marL="0" indent="0">
              <a:buNone/>
              <a:defRPr sz="2400">
                <a:solidFill>
                  <a:srgbClr val="0261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241207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156094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lvl1pPr>
              <a:defRPr/>
            </a:lvl1pPr>
          </a:lstStyle>
          <a:p>
            <a:endParaRPr lang="he-IL" dirty="0"/>
          </a:p>
        </p:txBody>
      </p:sp>
      <p:sp>
        <p:nvSpPr>
          <p:cNvPr id="8" name="Footer Placeholder 7"/>
          <p:cNvSpPr>
            <a:spLocks noGrp="1"/>
          </p:cNvSpPr>
          <p:nvPr>
            <p:ph type="ftr" sz="quarter" idx="11"/>
          </p:nvPr>
        </p:nvSpPr>
        <p:spPr/>
        <p:txBody>
          <a:bodyPr/>
          <a:lstStyle>
            <a:lvl1pPr>
              <a:defRPr/>
            </a:lvl1pPr>
          </a:lstStyle>
          <a:p>
            <a:endParaRPr lang="he-IL" dirty="0"/>
          </a:p>
        </p:txBody>
      </p:sp>
      <p:sp>
        <p:nvSpPr>
          <p:cNvPr id="9" name="Slide Number Placeholder 8"/>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3515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lvl1pPr>
              <a:defRPr/>
            </a:lvl1pPr>
          </a:lstStyle>
          <a:p>
            <a:endParaRPr lang="he-IL" dirty="0"/>
          </a:p>
        </p:txBody>
      </p:sp>
      <p:sp>
        <p:nvSpPr>
          <p:cNvPr id="4" name="Footer Placeholder 3"/>
          <p:cNvSpPr>
            <a:spLocks noGrp="1"/>
          </p:cNvSpPr>
          <p:nvPr>
            <p:ph type="ftr" sz="quarter" idx="11"/>
          </p:nvPr>
        </p:nvSpPr>
        <p:spPr/>
        <p:txBody>
          <a:bodyPr/>
          <a:lstStyle>
            <a:lvl1pPr>
              <a:defRPr/>
            </a:lvl1pPr>
          </a:lstStyle>
          <a:p>
            <a:endParaRPr lang="he-IL" dirty="0"/>
          </a:p>
        </p:txBody>
      </p:sp>
      <p:sp>
        <p:nvSpPr>
          <p:cNvPr id="5" name="Slide Number Placeholder 4"/>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242378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e-IL" dirty="0"/>
          </a:p>
        </p:txBody>
      </p:sp>
      <p:sp>
        <p:nvSpPr>
          <p:cNvPr id="3" name="Footer Placeholder 2"/>
          <p:cNvSpPr>
            <a:spLocks noGrp="1"/>
          </p:cNvSpPr>
          <p:nvPr>
            <p:ph type="ftr" sz="quarter" idx="11"/>
          </p:nvPr>
        </p:nvSpPr>
        <p:spPr/>
        <p:txBody>
          <a:bodyPr/>
          <a:lstStyle>
            <a:lvl1pPr>
              <a:defRPr/>
            </a:lvl1pPr>
          </a:lstStyle>
          <a:p>
            <a:endParaRPr lang="he-IL" dirty="0"/>
          </a:p>
        </p:txBody>
      </p:sp>
      <p:sp>
        <p:nvSpPr>
          <p:cNvPr id="4" name="Slide Number Placeholder 3"/>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176848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195925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pPr/>
              <a:t>‹#›</a:t>
            </a:fld>
            <a:endParaRPr lang="x-none" dirty="0"/>
          </a:p>
        </p:txBody>
      </p:sp>
    </p:spTree>
    <p:extLst>
      <p:ext uri="{BB962C8B-B14F-4D97-AF65-F5344CB8AC3E}">
        <p14:creationId xmlns:p14="http://schemas.microsoft.com/office/powerpoint/2010/main" val="301508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מלבן 9"/>
          <p:cNvSpPr/>
          <p:nvPr/>
        </p:nvSpPr>
        <p:spPr>
          <a:xfrm>
            <a:off x="3" y="-28762"/>
            <a:ext cx="628648" cy="5834250"/>
          </a:xfrm>
          <a:prstGeom prst="rect">
            <a:avLst/>
          </a:prstGeom>
          <a:blipFill dpi="0" rotWithShape="1">
            <a:blip r:embed="rId14">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11" name="מלבן 10"/>
          <p:cNvSpPr/>
          <p:nvPr/>
        </p:nvSpPr>
        <p:spPr>
          <a:xfrm>
            <a:off x="528739" y="-28762"/>
            <a:ext cx="8615261" cy="5834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09963"/>
            <a:ext cx="8141311" cy="1154029"/>
          </a:xfrm>
          <a:prstGeom prst="rect">
            <a:avLst/>
          </a:prstGeom>
        </p:spPr>
        <p:txBody>
          <a:bodyPr vert="horz" lIns="91440" tIns="45720" rIns="91440" bIns="45720" rtlCol="0" anchor="ctr">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28650" y="1450310"/>
            <a:ext cx="8128000" cy="4229037"/>
          </a:xfrm>
          <a:prstGeom prst="rect">
            <a:avLst/>
          </a:prstGeom>
        </p:spPr>
        <p:txBody>
          <a:bodyPr vert="horz" lIns="91440" tIns="45720" rIns="9144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he-I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00000000-1234-1234-1234-123412341234}" type="slidenum">
              <a:rPr lang="x-none" smtClean="0"/>
              <a:pPr/>
              <a:t>‹#›</a:t>
            </a:fld>
            <a:endParaRPr lang="x-none" dirty="0"/>
          </a:p>
        </p:txBody>
      </p:sp>
      <p:pic>
        <p:nvPicPr>
          <p:cNvPr id="7" name="Picture 2"/>
          <p:cNvPicPr>
            <a:picLocks noChangeAspect="1" noChangeArrowheads="1"/>
          </p:cNvPicPr>
          <p:nvPr/>
        </p:nvPicPr>
        <p:blipFill>
          <a:blip r:embed="rId15" cstate="screen">
            <a:biLevel thresh="25000"/>
            <a:extLst>
              <a:ext uri="{28A0092B-C50C-407E-A947-70E740481C1C}">
                <a14:useLocalDpi xmlns:a14="http://schemas.microsoft.com/office/drawing/2010/main"/>
              </a:ext>
            </a:extLst>
          </a:blip>
          <a:stretch>
            <a:fillRect/>
          </a:stretch>
        </p:blipFill>
        <p:spPr bwMode="auto">
          <a:xfrm>
            <a:off x="177703" y="5891806"/>
            <a:ext cx="1067276" cy="729998"/>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52365" y="5921916"/>
            <a:ext cx="1317596" cy="689482"/>
          </a:xfrm>
          <a:prstGeom prst="rect">
            <a:avLst/>
          </a:prstGeom>
          <a:noFill/>
          <a:ln>
            <a:noFill/>
          </a:ln>
        </p:spPr>
      </p:pic>
      <p:pic>
        <p:nvPicPr>
          <p:cNvPr id="9" name="Picture 2"/>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a:off x="292003" y="5924937"/>
            <a:ext cx="1421545" cy="7315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9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55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30478819@N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30478819@N0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mpact.economist.com/sustainability/project/food-security-index/Inde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impact.economist.com/sustainability/project/food-security-index/Inde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2995765" y="2029523"/>
            <a:ext cx="5508897" cy="1076206"/>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Clr>
                <a:srgbClr val="282828"/>
              </a:buClr>
              <a:buSzPct val="100000"/>
              <a:buFont typeface="Arial"/>
              <a:buNone/>
            </a:pPr>
            <a:r>
              <a:rPr lang="he-IL" dirty="0" smtClean="0"/>
              <a:t>חקלאות וחוסן לאומי</a:t>
            </a:r>
            <a:endParaRPr dirty="0"/>
          </a:p>
        </p:txBody>
      </p:sp>
      <p:sp>
        <p:nvSpPr>
          <p:cNvPr id="102" name="Google Shape;102;p1"/>
          <p:cNvSpPr txBox="1">
            <a:spLocks noGrp="1"/>
          </p:cNvSpPr>
          <p:nvPr>
            <p:ph type="subTitle" idx="1"/>
          </p:nvPr>
        </p:nvSpPr>
        <p:spPr>
          <a:xfrm>
            <a:off x="2585026" y="3270811"/>
            <a:ext cx="5919636" cy="951571"/>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400"/>
              <a:buNone/>
            </a:pPr>
            <a:r>
              <a:rPr lang="he-IL" dirty="0" smtClean="0"/>
              <a:t>איך חקלאות רלוונטית לנו – ולמה היא חשובה למדינה</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188" name="Google Shape;188;p9"/>
          <p:cNvSpPr/>
          <p:nvPr/>
        </p:nvSpPr>
        <p:spPr>
          <a:xfrm>
            <a:off x="628650" y="1122363"/>
            <a:ext cx="8169662" cy="258528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dirty="0">
              <a:solidFill>
                <a:srgbClr val="595959"/>
              </a:solidFill>
              <a:latin typeface="+mn-lt"/>
              <a:cs typeface="Calibri" panose="020F0502020204030204" pitchFamily="34" charset="0"/>
              <a:sym typeface="Arial"/>
            </a:endParaRPr>
          </a:p>
          <a:p>
            <a:pPr lvl="0" algn="r" rtl="1"/>
            <a:r>
              <a:rPr lang="he-IL" sz="1800" b="1" dirty="0">
                <a:solidFill>
                  <a:srgbClr val="595959"/>
                </a:solidFill>
                <a:latin typeface="+mn-lt"/>
                <a:cs typeface="Calibri" panose="020F0502020204030204" pitchFamily="34" charset="0"/>
              </a:rPr>
              <a:t>נסו להעריך: כמה מהתושבים בישראל גרים בערים? </a:t>
            </a:r>
          </a:p>
          <a:p>
            <a:pPr lvl="0" algn="r" rtl="1"/>
            <a:endParaRPr lang="he-IL" sz="1800" b="1" dirty="0">
              <a:solidFill>
                <a:srgbClr val="595959"/>
              </a:solidFill>
              <a:latin typeface="+mn-lt"/>
              <a:cs typeface="Calibri" panose="020F0502020204030204" pitchFamily="34" charset="0"/>
            </a:endParaRPr>
          </a:p>
          <a:p>
            <a:pPr lvl="0" algn="r" rtl="1"/>
            <a:r>
              <a:rPr lang="he-IL" sz="1800" dirty="0">
                <a:solidFill>
                  <a:srgbClr val="595959"/>
                </a:solidFill>
                <a:latin typeface="+mn-lt"/>
                <a:cs typeface="Calibri" panose="020F0502020204030204" pitchFamily="34" charset="0"/>
              </a:rPr>
              <a:t>א. בערך 90% </a:t>
            </a:r>
            <a:r>
              <a:rPr lang="he-IL" sz="1800" dirty="0" err="1">
                <a:solidFill>
                  <a:srgbClr val="595959"/>
                </a:solidFill>
                <a:latin typeface="+mn-lt"/>
                <a:cs typeface="Calibri" panose="020F0502020204030204" pitchFamily="34" charset="0"/>
              </a:rPr>
              <a:t>מהאוכלוסיה</a:t>
            </a:r>
            <a:r>
              <a:rPr lang="he-IL" sz="1800" dirty="0">
                <a:solidFill>
                  <a:srgbClr val="595959"/>
                </a:solidFill>
                <a:latin typeface="+mn-lt"/>
                <a:cs typeface="Calibri" panose="020F0502020204030204" pitchFamily="34" charset="0"/>
              </a:rPr>
              <a:t> גרה בערים</a:t>
            </a:r>
          </a:p>
          <a:p>
            <a:pPr algn="r" rtl="1"/>
            <a:r>
              <a:rPr lang="he-IL" sz="1800" dirty="0">
                <a:solidFill>
                  <a:srgbClr val="595959"/>
                </a:solidFill>
                <a:latin typeface="+mn-lt"/>
                <a:cs typeface="Calibri" panose="020F0502020204030204" pitchFamily="34" charset="0"/>
              </a:rPr>
              <a:t>ב. בערך 70% גרים בערים</a:t>
            </a:r>
            <a:endParaRPr lang="he-IL" sz="1800" b="1" dirty="0">
              <a:solidFill>
                <a:srgbClr val="595959"/>
              </a:solidFill>
              <a:latin typeface="+mn-lt"/>
              <a:cs typeface="Calibri" panose="020F0502020204030204" pitchFamily="34" charset="0"/>
            </a:endParaRPr>
          </a:p>
          <a:p>
            <a:pPr algn="r" rtl="1"/>
            <a:r>
              <a:rPr lang="he-IL" sz="1800" dirty="0">
                <a:solidFill>
                  <a:srgbClr val="595959"/>
                </a:solidFill>
                <a:latin typeface="+mn-lt"/>
                <a:cs typeface="Calibri" panose="020F0502020204030204" pitchFamily="34" charset="0"/>
              </a:rPr>
              <a:t>ג. בערך 50% גרים בערים</a:t>
            </a:r>
            <a:endParaRPr lang="he-IL" sz="1800" b="1" dirty="0">
              <a:solidFill>
                <a:srgbClr val="595959"/>
              </a:solidFill>
              <a:latin typeface="+mn-lt"/>
              <a:cs typeface="Calibri" panose="020F0502020204030204" pitchFamily="34" charset="0"/>
            </a:endParaRPr>
          </a:p>
          <a:p>
            <a:pPr algn="r" rtl="1"/>
            <a:r>
              <a:rPr lang="he-IL" sz="1800" dirty="0">
                <a:solidFill>
                  <a:srgbClr val="595959"/>
                </a:solidFill>
                <a:latin typeface="+mn-lt"/>
                <a:cs typeface="Calibri" panose="020F0502020204030204" pitchFamily="34" charset="0"/>
              </a:rPr>
              <a:t>ד. בערך 20% גרים בערים</a:t>
            </a:r>
            <a:endParaRPr lang="he-IL" sz="1800" b="1" dirty="0">
              <a:solidFill>
                <a:srgbClr val="595959"/>
              </a:solidFill>
              <a:latin typeface="+mn-lt"/>
              <a:cs typeface="Calibri" panose="020F0502020204030204" pitchFamily="34" charset="0"/>
            </a:endParaRPr>
          </a:p>
          <a:p>
            <a:pPr marL="0" marR="0" lvl="0" indent="0" algn="r" rtl="1">
              <a:spcBef>
                <a:spcPts val="0"/>
              </a:spcBef>
              <a:spcAft>
                <a:spcPts val="0"/>
              </a:spcAft>
              <a:buNone/>
            </a:pPr>
            <a:r>
              <a:rPr lang="x-none" sz="1800" dirty="0">
                <a:solidFill>
                  <a:srgbClr val="595959"/>
                </a:solidFill>
                <a:latin typeface="+mn-lt"/>
                <a:cs typeface="Calibri" panose="020F0502020204030204" pitchFamily="34" charset="0"/>
                <a:sym typeface="Arial"/>
              </a:rPr>
              <a:t/>
            </a:r>
            <a:br>
              <a:rPr lang="x-none" sz="1800" dirty="0">
                <a:solidFill>
                  <a:srgbClr val="595959"/>
                </a:solidFill>
                <a:latin typeface="+mn-lt"/>
                <a:cs typeface="Calibri" panose="020F0502020204030204" pitchFamily="34" charset="0"/>
                <a:sym typeface="Arial"/>
              </a:rPr>
            </a:br>
            <a:endParaRPr sz="1800" dirty="0">
              <a:solidFill>
                <a:srgbClr val="595959"/>
              </a:solidFill>
              <a:latin typeface="+mn-lt"/>
              <a:cs typeface="Calibri" panose="020F0502020204030204" pitchFamily="34" charset="0"/>
              <a:sym typeface="Arial"/>
            </a:endParaRPr>
          </a:p>
        </p:txBody>
      </p:sp>
      <p:pic>
        <p:nvPicPr>
          <p:cNvPr id="3" name="תמונה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358" y="-37262"/>
            <a:ext cx="3322466" cy="58427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188" name="Google Shape;188;p9"/>
          <p:cNvSpPr/>
          <p:nvPr/>
        </p:nvSpPr>
        <p:spPr>
          <a:xfrm>
            <a:off x="628650" y="1122363"/>
            <a:ext cx="8169662" cy="258528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dirty="0">
              <a:solidFill>
                <a:srgbClr val="595959"/>
              </a:solidFill>
              <a:latin typeface="Calibri" panose="020F0502020204030204" pitchFamily="34" charset="0"/>
              <a:cs typeface="Calibri" panose="020F0502020204030204" pitchFamily="34" charset="0"/>
              <a:sym typeface="Arial"/>
            </a:endParaRPr>
          </a:p>
          <a:p>
            <a:pPr lvl="0" algn="r" rtl="1"/>
            <a:r>
              <a:rPr lang="he-IL" sz="1800" b="1" dirty="0">
                <a:solidFill>
                  <a:srgbClr val="595959"/>
                </a:solidFill>
                <a:latin typeface="Calibri" panose="020F0502020204030204" pitchFamily="34" charset="0"/>
                <a:cs typeface="Calibri" panose="020F0502020204030204" pitchFamily="34" charset="0"/>
              </a:rPr>
              <a:t>נסו להעריך: כמה מהתושבים בישראל גרים בערים? </a:t>
            </a:r>
          </a:p>
          <a:p>
            <a:pPr lvl="0" algn="r" rtl="1"/>
            <a:endParaRPr lang="he-IL" sz="1800" b="1" dirty="0">
              <a:solidFill>
                <a:srgbClr val="595959"/>
              </a:solidFill>
              <a:latin typeface="Calibri" panose="020F0502020204030204" pitchFamily="34" charset="0"/>
              <a:cs typeface="Calibri" panose="020F0502020204030204" pitchFamily="34" charset="0"/>
            </a:endParaRPr>
          </a:p>
          <a:p>
            <a:pPr lvl="0" algn="r" rtl="1"/>
            <a:r>
              <a:rPr lang="he-IL" sz="1800" dirty="0">
                <a:solidFill>
                  <a:srgbClr val="A6A6A6"/>
                </a:solidFill>
                <a:latin typeface="Calibri" panose="020F0502020204030204" pitchFamily="34" charset="0"/>
                <a:cs typeface="Calibri" panose="020F0502020204030204" pitchFamily="34" charset="0"/>
              </a:rPr>
              <a:t>א. בערך 90% </a:t>
            </a:r>
            <a:r>
              <a:rPr lang="he-IL" sz="1800" dirty="0" err="1">
                <a:solidFill>
                  <a:srgbClr val="A6A6A6"/>
                </a:solidFill>
                <a:latin typeface="Calibri" panose="020F0502020204030204" pitchFamily="34" charset="0"/>
                <a:cs typeface="Calibri" panose="020F0502020204030204" pitchFamily="34" charset="0"/>
              </a:rPr>
              <a:t>מהאוכלוסיה</a:t>
            </a:r>
            <a:r>
              <a:rPr lang="he-IL" sz="1800" dirty="0">
                <a:solidFill>
                  <a:srgbClr val="A6A6A6"/>
                </a:solidFill>
                <a:latin typeface="Calibri" panose="020F0502020204030204" pitchFamily="34" charset="0"/>
                <a:cs typeface="Calibri" panose="020F0502020204030204" pitchFamily="34" charset="0"/>
              </a:rPr>
              <a:t> גרה בערים</a:t>
            </a:r>
          </a:p>
          <a:p>
            <a:pPr algn="r" rtl="1"/>
            <a:r>
              <a:rPr lang="he-IL" sz="1800" dirty="0">
                <a:solidFill>
                  <a:srgbClr val="A6A6A6"/>
                </a:solidFill>
                <a:latin typeface="Calibri" panose="020F0502020204030204" pitchFamily="34" charset="0"/>
                <a:cs typeface="Calibri" panose="020F0502020204030204" pitchFamily="34" charset="0"/>
              </a:rPr>
              <a:t>ב. בערך 70% גרים בערים</a:t>
            </a:r>
            <a:endParaRPr lang="he-IL" sz="1800" b="1" dirty="0">
              <a:solidFill>
                <a:srgbClr val="A6A6A6"/>
              </a:solidFill>
              <a:latin typeface="Calibri" panose="020F0502020204030204" pitchFamily="34" charset="0"/>
              <a:cs typeface="Calibri" panose="020F0502020204030204" pitchFamily="34" charset="0"/>
            </a:endParaRPr>
          </a:p>
          <a:p>
            <a:pPr algn="r" rtl="1"/>
            <a:r>
              <a:rPr lang="he-IL" sz="1800" b="1" dirty="0">
                <a:solidFill>
                  <a:srgbClr val="595959"/>
                </a:solidFill>
                <a:latin typeface="Calibri" panose="020F0502020204030204" pitchFamily="34" charset="0"/>
                <a:cs typeface="+mn-cs"/>
              </a:rPr>
              <a:t>ג. בערך 50% גרים בערים</a:t>
            </a:r>
          </a:p>
          <a:p>
            <a:pPr algn="r" rtl="1"/>
            <a:r>
              <a:rPr lang="he-IL" sz="1800" dirty="0">
                <a:solidFill>
                  <a:srgbClr val="A6A6A6"/>
                </a:solidFill>
                <a:latin typeface="Calibri" panose="020F0502020204030204" pitchFamily="34" charset="0"/>
                <a:cs typeface="Calibri" panose="020F0502020204030204" pitchFamily="34" charset="0"/>
              </a:rPr>
              <a:t>ד. בערך 20% גרים בערים</a:t>
            </a:r>
            <a:endParaRPr lang="he-IL" sz="1800" b="1" dirty="0">
              <a:solidFill>
                <a:srgbClr val="A6A6A6"/>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endParaRPr sz="1800" dirty="0">
              <a:solidFill>
                <a:srgbClr val="595959"/>
              </a:solidFill>
              <a:latin typeface="Calibri" panose="020F0502020204030204" pitchFamily="34" charset="0"/>
              <a:cs typeface="Calibri" panose="020F0502020204030204" pitchFamily="34" charset="0"/>
              <a:sym typeface="Arial"/>
            </a:endParaRPr>
          </a:p>
        </p:txBody>
      </p:sp>
      <p:pic>
        <p:nvPicPr>
          <p:cNvPr id="6" name="תמונה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358" y="-37262"/>
            <a:ext cx="3322466" cy="5842749"/>
          </a:xfrm>
          <a:prstGeom prst="rect">
            <a:avLst/>
          </a:prstGeom>
        </p:spPr>
      </p:pic>
    </p:spTree>
    <p:extLst>
      <p:ext uri="{BB962C8B-B14F-4D97-AF65-F5344CB8AC3E}">
        <p14:creationId xmlns:p14="http://schemas.microsoft.com/office/powerpoint/2010/main" val="426818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3" name="תמונה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766" y="3038623"/>
            <a:ext cx="1993765" cy="1495323"/>
          </a:xfrm>
          <a:prstGeom prst="rect">
            <a:avLst/>
          </a:prstGeom>
        </p:spPr>
      </p:pic>
      <p:sp>
        <p:nvSpPr>
          <p:cNvPr id="201" name="Google Shape;201;p11"/>
          <p:cNvSpPr/>
          <p:nvPr/>
        </p:nvSpPr>
        <p:spPr>
          <a:xfrm>
            <a:off x="628650" y="1122363"/>
            <a:ext cx="8169662" cy="2031285"/>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כדי להביא את המזון מהשדות </a:t>
            </a:r>
            <a:r>
              <a:rPr lang="he-IL" sz="1800" b="1" dirty="0" err="1">
                <a:solidFill>
                  <a:srgbClr val="595959"/>
                </a:solidFill>
                <a:latin typeface="Calibri" panose="020F0502020204030204" pitchFamily="34" charset="0"/>
                <a:cs typeface="Calibri" panose="020F0502020204030204" pitchFamily="34" charset="0"/>
              </a:rPr>
              <a:t>לאוכלוסיה</a:t>
            </a:r>
            <a:r>
              <a:rPr lang="he-IL" sz="1800" b="1" dirty="0">
                <a:solidFill>
                  <a:srgbClr val="595959"/>
                </a:solidFill>
                <a:latin typeface="Calibri" panose="020F0502020204030204" pitchFamily="34" charset="0"/>
                <a:cs typeface="Calibri" panose="020F0502020204030204" pitchFamily="34" charset="0"/>
              </a:rPr>
              <a:t>, צריך לארוז ולהוביל את המזון. העריכו מהן העלויות של האריזה וההובלה של המזון בישראל?  </a:t>
            </a:r>
          </a:p>
          <a:p>
            <a:pPr lvl="0" algn="r" rtl="1"/>
            <a:endParaRPr lang="he-IL" sz="1800" dirty="0">
              <a:solidFill>
                <a:srgbClr val="595959"/>
              </a:solidFill>
              <a:latin typeface="Calibri" panose="020F0502020204030204" pitchFamily="34" charset="0"/>
              <a:cs typeface="Calibri" panose="020F0502020204030204" pitchFamily="34" charset="0"/>
            </a:endParaRPr>
          </a:p>
          <a:p>
            <a:pPr lvl="0" algn="r" rtl="1"/>
            <a:r>
              <a:rPr lang="he-IL" sz="1800" dirty="0">
                <a:solidFill>
                  <a:srgbClr val="595959"/>
                </a:solidFill>
                <a:latin typeface="Calibri" panose="020F0502020204030204" pitchFamily="34" charset="0"/>
                <a:cs typeface="Calibri" panose="020F0502020204030204" pitchFamily="34" charset="0"/>
              </a:rPr>
              <a:t>א. בערך מיליארד שקל בשנה </a:t>
            </a:r>
          </a:p>
          <a:p>
            <a:pPr lvl="0" algn="r" rtl="1"/>
            <a:r>
              <a:rPr lang="he-IL" sz="1800" dirty="0">
                <a:solidFill>
                  <a:srgbClr val="595959"/>
                </a:solidFill>
                <a:latin typeface="Calibri" panose="020F0502020204030204" pitchFamily="34" charset="0"/>
                <a:cs typeface="Calibri" panose="020F0502020204030204" pitchFamily="34" charset="0"/>
              </a:rPr>
              <a:t>ב. בערך 200 מיליון שקל בשנה</a:t>
            </a:r>
          </a:p>
          <a:p>
            <a:pPr lvl="0" algn="r" rtl="1"/>
            <a:r>
              <a:rPr lang="he-IL" sz="1800" dirty="0">
                <a:solidFill>
                  <a:srgbClr val="595959"/>
                </a:solidFill>
                <a:latin typeface="Calibri" panose="020F0502020204030204" pitchFamily="34" charset="0"/>
                <a:cs typeface="Calibri" panose="020F0502020204030204" pitchFamily="34" charset="0"/>
              </a:rPr>
              <a:t>ג. בערך 30 מיליון שקל בשנה</a:t>
            </a:r>
          </a:p>
          <a:p>
            <a:pPr lvl="0" algn="r" rtl="1"/>
            <a:r>
              <a:rPr lang="he-IL" sz="1800" dirty="0">
                <a:solidFill>
                  <a:srgbClr val="595959"/>
                </a:solidFill>
                <a:latin typeface="Calibri" panose="020F0502020204030204" pitchFamily="34" charset="0"/>
                <a:cs typeface="Calibri" panose="020F0502020204030204" pitchFamily="34" charset="0"/>
              </a:rPr>
              <a:t>ד. בערך 4 מיליון שקל </a:t>
            </a:r>
            <a:r>
              <a:rPr lang="he-IL" sz="1800" dirty="0" smtClean="0">
                <a:solidFill>
                  <a:srgbClr val="595959"/>
                </a:solidFill>
                <a:latin typeface="Calibri" panose="020F0502020204030204" pitchFamily="34" charset="0"/>
                <a:cs typeface="Calibri" panose="020F0502020204030204" pitchFamily="34" charset="0"/>
              </a:rPr>
              <a:t>בשנה</a:t>
            </a:r>
            <a:endParaRPr lang="he-IL" sz="1800" dirty="0">
              <a:solidFill>
                <a:srgbClr val="595959"/>
              </a:solidFill>
              <a:latin typeface="Calibri" panose="020F0502020204030204" pitchFamily="34" charset="0"/>
              <a:cs typeface="Calibri" panose="020F0502020204030204" pitchFamily="34" charset="0"/>
            </a:endParaRPr>
          </a:p>
        </p:txBody>
      </p:sp>
      <p:sp>
        <p:nvSpPr>
          <p:cNvPr id="202" name="Google Shape;20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p:nvPr/>
        </p:nvSpPr>
        <p:spPr>
          <a:xfrm>
            <a:off x="628650" y="1122363"/>
            <a:ext cx="8169662" cy="2031285"/>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כדי להביא את המזון מהשדות </a:t>
            </a:r>
            <a:r>
              <a:rPr lang="he-IL" sz="1800" b="1" dirty="0" err="1">
                <a:solidFill>
                  <a:srgbClr val="595959"/>
                </a:solidFill>
                <a:latin typeface="Calibri" panose="020F0502020204030204" pitchFamily="34" charset="0"/>
                <a:cs typeface="Calibri" panose="020F0502020204030204" pitchFamily="34" charset="0"/>
              </a:rPr>
              <a:t>לאוכלוסיה</a:t>
            </a:r>
            <a:r>
              <a:rPr lang="he-IL" sz="1800" b="1" dirty="0">
                <a:solidFill>
                  <a:srgbClr val="595959"/>
                </a:solidFill>
                <a:latin typeface="Calibri" panose="020F0502020204030204" pitchFamily="34" charset="0"/>
                <a:cs typeface="Calibri" panose="020F0502020204030204" pitchFamily="34" charset="0"/>
              </a:rPr>
              <a:t>, צריך לארוז ולהוביל את המזון. העריכו מהן העלויות של האריזה וההובלה של המזון בישראל?  </a:t>
            </a:r>
          </a:p>
          <a:p>
            <a:pPr lvl="0" algn="r" rtl="1"/>
            <a:endParaRPr lang="he-IL" sz="1800" dirty="0">
              <a:solidFill>
                <a:srgbClr val="595959"/>
              </a:solidFill>
              <a:latin typeface="Calibri" panose="020F0502020204030204" pitchFamily="34" charset="0"/>
              <a:cs typeface="Calibri" panose="020F0502020204030204" pitchFamily="34" charset="0"/>
            </a:endParaRPr>
          </a:p>
          <a:p>
            <a:pPr lvl="0" algn="r" rtl="1"/>
            <a:r>
              <a:rPr lang="he-IL" sz="1800" b="1" dirty="0">
                <a:solidFill>
                  <a:srgbClr val="595959"/>
                </a:solidFill>
                <a:latin typeface="Calibri" panose="020F0502020204030204" pitchFamily="34" charset="0"/>
                <a:cs typeface="Calibri" panose="020F0502020204030204" pitchFamily="34" charset="0"/>
              </a:rPr>
              <a:t>א. בערך מיליארד שקל בשנה </a:t>
            </a:r>
          </a:p>
          <a:p>
            <a:pPr lvl="0" algn="r" rtl="1"/>
            <a:r>
              <a:rPr lang="he-IL" sz="1800" dirty="0">
                <a:solidFill>
                  <a:srgbClr val="A6A6A6"/>
                </a:solidFill>
                <a:latin typeface="Calibri" panose="020F0502020204030204" pitchFamily="34" charset="0"/>
                <a:cs typeface="Calibri" panose="020F0502020204030204" pitchFamily="34" charset="0"/>
              </a:rPr>
              <a:t>ב. בערך 200 מיליון שקל בשנה</a:t>
            </a:r>
          </a:p>
          <a:p>
            <a:pPr lvl="0" algn="r" rtl="1"/>
            <a:r>
              <a:rPr lang="he-IL" sz="1800" dirty="0">
                <a:solidFill>
                  <a:srgbClr val="A6A6A6"/>
                </a:solidFill>
                <a:latin typeface="Calibri" panose="020F0502020204030204" pitchFamily="34" charset="0"/>
                <a:cs typeface="Calibri" panose="020F0502020204030204" pitchFamily="34" charset="0"/>
              </a:rPr>
              <a:t>ג. בערך 30 מיליון שקל בשנה</a:t>
            </a:r>
          </a:p>
          <a:p>
            <a:pPr lvl="0" algn="r" rtl="1"/>
            <a:r>
              <a:rPr lang="he-IL" sz="1800" dirty="0">
                <a:solidFill>
                  <a:srgbClr val="A6A6A6"/>
                </a:solidFill>
                <a:latin typeface="Calibri" panose="020F0502020204030204" pitchFamily="34" charset="0"/>
                <a:cs typeface="Calibri" panose="020F0502020204030204" pitchFamily="34" charset="0"/>
              </a:rPr>
              <a:t>ד. בערך 4 מיליון שקל </a:t>
            </a:r>
            <a:r>
              <a:rPr lang="he-IL" sz="1800" dirty="0" smtClean="0">
                <a:solidFill>
                  <a:srgbClr val="A6A6A6"/>
                </a:solidFill>
                <a:latin typeface="Calibri" panose="020F0502020204030204" pitchFamily="34" charset="0"/>
                <a:cs typeface="Calibri" panose="020F0502020204030204" pitchFamily="34" charset="0"/>
              </a:rPr>
              <a:t>בשנה</a:t>
            </a:r>
            <a:endParaRPr lang="he-IL" sz="1800" dirty="0">
              <a:solidFill>
                <a:srgbClr val="A6A6A6"/>
              </a:solidFill>
              <a:latin typeface="Calibri" panose="020F0502020204030204" pitchFamily="34" charset="0"/>
              <a:cs typeface="Calibri" panose="020F0502020204030204" pitchFamily="34" charset="0"/>
            </a:endParaRPr>
          </a:p>
        </p:txBody>
      </p:sp>
      <p:sp>
        <p:nvSpPr>
          <p:cNvPr id="202" name="Google Shape;20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pic>
        <p:nvPicPr>
          <p:cNvPr id="7" name="תמונה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766" y="3038623"/>
            <a:ext cx="1993765" cy="1495323"/>
          </a:xfrm>
          <a:prstGeom prst="rect">
            <a:avLst/>
          </a:prstGeom>
        </p:spPr>
      </p:pic>
    </p:spTree>
    <p:extLst>
      <p:ext uri="{BB962C8B-B14F-4D97-AF65-F5344CB8AC3E}">
        <p14:creationId xmlns:p14="http://schemas.microsoft.com/office/powerpoint/2010/main" val="338705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p:nvPr/>
        </p:nvSpPr>
        <p:spPr>
          <a:xfrm>
            <a:off x="628650" y="1122363"/>
            <a:ext cx="8169662" cy="3785611"/>
          </a:xfrm>
          <a:prstGeom prst="rect">
            <a:avLst/>
          </a:prstGeom>
          <a:noFill/>
          <a:ln>
            <a:noFill/>
          </a:ln>
        </p:spPr>
        <p:txBody>
          <a:bodyPr spcFirstLastPara="1" wrap="square" lIns="91425" tIns="45700" rIns="91425" bIns="45700" anchor="t" anchorCtr="0">
            <a:spAutoFit/>
          </a:bodyPr>
          <a:lstStyle/>
          <a:p>
            <a:pPr lvl="0" algn="r" rtl="1"/>
            <a:r>
              <a:rPr lang="he-IL" sz="1800" dirty="0">
                <a:solidFill>
                  <a:srgbClr val="595959"/>
                </a:solidFill>
                <a:latin typeface="Calibri" panose="020F0502020204030204" pitchFamily="34" charset="0"/>
                <a:cs typeface="Calibri" panose="020F0502020204030204" pitchFamily="34" charset="0"/>
              </a:rPr>
              <a:t>אם רובנו בישראל גרים בערים, רחוק ממקומות הגידול, אז אין ברירה, חייבים להוביל את המזון מהשדות </a:t>
            </a:r>
            <a:r>
              <a:rPr lang="he-IL" sz="1800" dirty="0" smtClean="0">
                <a:solidFill>
                  <a:srgbClr val="595959"/>
                </a:solidFill>
                <a:latin typeface="Calibri" panose="020F0502020204030204" pitchFamily="34" charset="0"/>
                <a:cs typeface="Calibri" panose="020F0502020204030204" pitchFamily="34" charset="0"/>
              </a:rPr>
              <a:t>לחנויות.</a:t>
            </a:r>
            <a:r>
              <a:rPr lang="he-IL" sz="1800" dirty="0">
                <a:solidFill>
                  <a:srgbClr val="595959"/>
                </a:solidFill>
                <a:latin typeface="Calibri" panose="020F0502020204030204" pitchFamily="34" charset="0"/>
                <a:cs typeface="Calibri" panose="020F0502020204030204" pitchFamily="34" charset="0"/>
              </a:rPr>
              <a:t> </a:t>
            </a:r>
          </a:p>
          <a:p>
            <a:pPr lvl="0" algn="r" rtl="1"/>
            <a:endParaRPr lang="he-IL" sz="1800" dirty="0" smtClean="0">
              <a:solidFill>
                <a:srgbClr val="595959"/>
              </a:solidFill>
              <a:latin typeface="Calibri" panose="020F0502020204030204" pitchFamily="34" charset="0"/>
              <a:cs typeface="Calibri" panose="020F0502020204030204" pitchFamily="34" charset="0"/>
            </a:endParaRPr>
          </a:p>
          <a:p>
            <a:pPr lvl="0" algn="ctr" rtl="1"/>
            <a:r>
              <a:rPr lang="he-IL" sz="2400" dirty="0" smtClean="0">
                <a:solidFill>
                  <a:srgbClr val="595959"/>
                </a:solidFill>
                <a:latin typeface="Calibri" panose="020F0502020204030204" pitchFamily="34" charset="0"/>
                <a:cs typeface="Calibri" panose="020F0502020204030204" pitchFamily="34" charset="0"/>
              </a:rPr>
              <a:t>אך מהן ההשלכות?</a:t>
            </a:r>
          </a:p>
          <a:p>
            <a:pPr marL="0" marR="0" lvl="0" indent="0" algn="ctr" rtl="1">
              <a:spcBef>
                <a:spcPts val="0"/>
              </a:spcBef>
              <a:spcAft>
                <a:spcPts val="0"/>
              </a:spcAft>
              <a:buNone/>
            </a:pPr>
            <a:endParaRPr lang="en-US" sz="1800" dirty="0">
              <a:solidFill>
                <a:srgbClr val="595959"/>
              </a:solidFill>
              <a:latin typeface="Calibri" panose="020F0502020204030204" pitchFamily="34" charset="0"/>
              <a:cs typeface="Calibri" panose="020F0502020204030204" pitchFamily="34" charset="0"/>
            </a:endParaRPr>
          </a:p>
          <a:p>
            <a:pPr marL="0" marR="0" lvl="0" indent="0" algn="ctr" rtl="1">
              <a:spcBef>
                <a:spcPts val="0"/>
              </a:spcBef>
              <a:spcAft>
                <a:spcPts val="0"/>
              </a:spcAft>
              <a:buNone/>
            </a:pPr>
            <a:endParaRPr lang="en-US" sz="1800" dirty="0" smtClean="0">
              <a:solidFill>
                <a:srgbClr val="595959"/>
              </a:solidFill>
              <a:latin typeface="Calibri" panose="020F0502020204030204" pitchFamily="34" charset="0"/>
              <a:cs typeface="Calibri" panose="020F0502020204030204" pitchFamily="34" charset="0"/>
            </a:endParaRPr>
          </a:p>
          <a:p>
            <a:pPr marL="0" marR="0" lvl="0" indent="0" algn="ctr" rtl="1">
              <a:spcBef>
                <a:spcPts val="0"/>
              </a:spcBef>
              <a:spcAft>
                <a:spcPts val="0"/>
              </a:spcAft>
              <a:buNone/>
            </a:pPr>
            <a:endParaRPr sz="1800" dirty="0" smtClean="0">
              <a:solidFill>
                <a:srgbClr val="595959"/>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1800" dirty="0">
              <a:solidFill>
                <a:srgbClr val="595959"/>
              </a:solidFill>
              <a:latin typeface="Calibri" panose="020F0502020204030204" pitchFamily="34" charset="0"/>
              <a:cs typeface="Calibri" panose="020F0502020204030204" pitchFamily="34" charset="0"/>
              <a:sym typeface="Arial"/>
            </a:endParaRPr>
          </a:p>
          <a:p>
            <a:pPr marL="0" marR="0" lvl="0" indent="0" algn="r" rtl="0">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endParaRPr sz="18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endParaRPr sz="1800" dirty="0">
              <a:solidFill>
                <a:srgbClr val="595959"/>
              </a:solidFill>
              <a:latin typeface="Calibri" panose="020F0502020204030204" pitchFamily="34" charset="0"/>
              <a:cs typeface="Calibri" panose="020F0502020204030204" pitchFamily="34" charset="0"/>
              <a:sym typeface="Arial"/>
            </a:endParaRPr>
          </a:p>
        </p:txBody>
      </p:sp>
      <p:sp>
        <p:nvSpPr>
          <p:cNvPr id="216" name="Google Shape;216;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אלינו</a:t>
            </a:r>
            <a:endParaRPr dirty="0"/>
          </a:p>
        </p:txBody>
      </p:sp>
      <p:grpSp>
        <p:nvGrpSpPr>
          <p:cNvPr id="9" name="Group 8"/>
          <p:cNvGrpSpPr/>
          <p:nvPr/>
        </p:nvGrpSpPr>
        <p:grpSpPr>
          <a:xfrm>
            <a:off x="2351664" y="2276392"/>
            <a:ext cx="4962918" cy="3441261"/>
            <a:chOff x="3793731" y="2286780"/>
            <a:chExt cx="4962918" cy="3441261"/>
          </a:xfrm>
        </p:grpSpPr>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3731" y="2408363"/>
              <a:ext cx="4962918" cy="3319678"/>
            </a:xfrm>
            <a:prstGeom prst="rect">
              <a:avLst/>
            </a:prstGeom>
          </p:spPr>
        </p:pic>
        <p:sp>
          <p:nvSpPr>
            <p:cNvPr id="11" name="חץ למעלה 10"/>
            <p:cNvSpPr/>
            <p:nvPr/>
          </p:nvSpPr>
          <p:spPr>
            <a:xfrm rot="16200000">
              <a:off x="5902651" y="3732837"/>
              <a:ext cx="394447" cy="361477"/>
            </a:xfrm>
            <a:prstGeom prst="upArrow">
              <a:avLst>
                <a:gd name="adj1" fmla="val 49999"/>
                <a:gd name="adj2" fmla="val 50000"/>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6286023" y="3612776"/>
              <a:ext cx="45719" cy="211526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263163" y="2408363"/>
              <a:ext cx="45719" cy="4144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5720386" y="2286780"/>
              <a:ext cx="1085554" cy="1862048"/>
            </a:xfrm>
            <a:prstGeom prst="rect">
              <a:avLst/>
            </a:prstGeom>
            <a:noFill/>
          </p:spPr>
          <p:txBody>
            <a:bodyPr wrap="none" rtlCol="1">
              <a:spAutoFit/>
            </a:bodyPr>
            <a:lstStyle/>
            <a:p>
              <a:r>
                <a:rPr lang="en-US" sz="11500" b="1" dirty="0" smtClean="0">
                  <a:ln w="38100">
                    <a:solidFill>
                      <a:srgbClr val="595959"/>
                    </a:solidFill>
                  </a:ln>
                  <a:solidFill>
                    <a:schemeClr val="bg1"/>
                  </a:solidFill>
                  <a:cs typeface="+mj-cs"/>
                </a:rPr>
                <a:t>?</a:t>
              </a:r>
              <a:endParaRPr lang="he-IL" sz="11500" b="1" dirty="0">
                <a:ln w="38100">
                  <a:solidFill>
                    <a:srgbClr val="595959"/>
                  </a:solidFill>
                </a:ln>
                <a:solidFill>
                  <a:schemeClr val="bg1"/>
                </a:solidFill>
                <a:cs typeface="+mj-cs"/>
              </a:endParaRPr>
            </a:p>
          </p:txBody>
        </p:sp>
        <p:grpSp>
          <p:nvGrpSpPr>
            <p:cNvPr id="8" name="Group 7"/>
            <p:cNvGrpSpPr/>
            <p:nvPr/>
          </p:nvGrpSpPr>
          <p:grpSpPr>
            <a:xfrm>
              <a:off x="5970265" y="3716353"/>
              <a:ext cx="560227" cy="394447"/>
              <a:chOff x="5970265" y="3716353"/>
              <a:chExt cx="560227" cy="394447"/>
            </a:xfrm>
          </p:grpSpPr>
          <p:sp>
            <p:nvSpPr>
              <p:cNvPr id="2" name="חץ למעלה 1"/>
              <p:cNvSpPr/>
              <p:nvPr/>
            </p:nvSpPr>
            <p:spPr>
              <a:xfrm rot="16200000">
                <a:off x="5953780" y="3732838"/>
                <a:ext cx="394447" cy="361477"/>
              </a:xfrm>
              <a:prstGeom prst="upArrow">
                <a:avLst>
                  <a:gd name="adj1" fmla="val 49999"/>
                  <a:gd name="adj2" fmla="val 50000"/>
                </a:avLst>
              </a:prstGeom>
              <a:solidFill>
                <a:srgbClr val="59595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6335830" y="3820627"/>
                <a:ext cx="194662" cy="185895"/>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11363" y="1970690"/>
            <a:ext cx="4962574" cy="3317104"/>
          </a:xfrm>
          <a:prstGeom prst="rect">
            <a:avLst/>
          </a:prstGeom>
        </p:spPr>
      </p:pic>
    </p:spTree>
    <p:extLst>
      <p:ext uri="{BB962C8B-B14F-4D97-AF65-F5344CB8AC3E}">
        <p14:creationId xmlns:p14="http://schemas.microsoft.com/office/powerpoint/2010/main" val="62645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p:nvPr/>
        </p:nvSpPr>
        <p:spPr>
          <a:xfrm>
            <a:off x="628650" y="1122363"/>
            <a:ext cx="8169662" cy="2646838"/>
          </a:xfrm>
          <a:prstGeom prst="rect">
            <a:avLst/>
          </a:prstGeom>
          <a:noFill/>
          <a:ln>
            <a:noFill/>
          </a:ln>
        </p:spPr>
        <p:txBody>
          <a:bodyPr spcFirstLastPara="1" wrap="square" lIns="91425" tIns="45700" rIns="91425" bIns="45700" anchor="t" anchorCtr="0">
            <a:spAutoFit/>
          </a:bodyPr>
          <a:lstStyle/>
          <a:p>
            <a:pPr lvl="0" algn="r" rtl="1"/>
            <a:r>
              <a:rPr lang="he-IL" sz="1800" dirty="0">
                <a:solidFill>
                  <a:srgbClr val="595959"/>
                </a:solidFill>
                <a:latin typeface="Calibri" panose="020F0502020204030204" pitchFamily="34" charset="0"/>
                <a:cs typeface="Calibri" panose="020F0502020204030204" pitchFamily="34" charset="0"/>
              </a:rPr>
              <a:t>אם רובנו בישראל גרים בערים, רחוק ממקומות הגידול, אז אין ברירה, חייבים להוביל את המזון מהשדות </a:t>
            </a:r>
            <a:r>
              <a:rPr lang="he-IL" sz="1800" dirty="0" smtClean="0">
                <a:solidFill>
                  <a:srgbClr val="595959"/>
                </a:solidFill>
                <a:latin typeface="Calibri" panose="020F0502020204030204" pitchFamily="34" charset="0"/>
                <a:cs typeface="Calibri" panose="020F0502020204030204" pitchFamily="34" charset="0"/>
              </a:rPr>
              <a:t>לחנויות.</a:t>
            </a:r>
            <a:r>
              <a:rPr lang="he-IL" sz="1800" dirty="0">
                <a:solidFill>
                  <a:srgbClr val="595959"/>
                </a:solidFill>
                <a:latin typeface="Calibri" panose="020F0502020204030204" pitchFamily="34" charset="0"/>
                <a:cs typeface="Calibri" panose="020F0502020204030204" pitchFamily="34" charset="0"/>
              </a:rPr>
              <a:t> </a:t>
            </a:r>
          </a:p>
          <a:p>
            <a:pPr lvl="0" algn="r" rtl="1"/>
            <a:endParaRPr lang="he-IL" sz="2000" dirty="0">
              <a:solidFill>
                <a:srgbClr val="595959"/>
              </a:solidFill>
              <a:latin typeface="Calibri" panose="020F0502020204030204" pitchFamily="34" charset="0"/>
              <a:cs typeface="Calibri" panose="020F0502020204030204" pitchFamily="34" charset="0"/>
            </a:endParaRPr>
          </a:p>
          <a:p>
            <a:pPr lvl="0" algn="r" rtl="1"/>
            <a:r>
              <a:rPr lang="he-IL" sz="2000" b="1" dirty="0" smtClean="0">
                <a:solidFill>
                  <a:srgbClr val="595959"/>
                </a:solidFill>
                <a:latin typeface="Calibri" panose="020F0502020204030204" pitchFamily="34" charset="0"/>
                <a:cs typeface="Calibri" panose="020F0502020204030204" pitchFamily="34" charset="0"/>
              </a:rPr>
              <a:t>ההשלכות הן:</a:t>
            </a:r>
            <a:endParaRPr lang="he-IL" sz="2000" b="1" dirty="0">
              <a:solidFill>
                <a:srgbClr val="595959"/>
              </a:solidFill>
              <a:latin typeface="Calibri" panose="020F0502020204030204" pitchFamily="34" charset="0"/>
              <a:cs typeface="Calibri" panose="020F0502020204030204" pitchFamily="34" charset="0"/>
            </a:endParaRPr>
          </a:p>
          <a:p>
            <a:pPr marL="342900" lvl="0" indent="-342900" algn="r" rtl="1">
              <a:buClr>
                <a:schemeClr val="dk1"/>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עלויות ההובלה מתבטאות </a:t>
            </a:r>
            <a:r>
              <a:rPr lang="he-IL" sz="1800" b="1" dirty="0">
                <a:solidFill>
                  <a:srgbClr val="595959"/>
                </a:solidFill>
                <a:latin typeface="Calibri" panose="020F0502020204030204" pitchFamily="34" charset="0"/>
                <a:cs typeface="Calibri" panose="020F0502020204030204" pitchFamily="34" charset="0"/>
              </a:rPr>
              <a:t>במחיר לצרכן </a:t>
            </a:r>
            <a:r>
              <a:rPr lang="he-IL" sz="1800" dirty="0">
                <a:solidFill>
                  <a:srgbClr val="595959"/>
                </a:solidFill>
                <a:latin typeface="Calibri" panose="020F0502020204030204" pitchFamily="34" charset="0"/>
                <a:cs typeface="Calibri" panose="020F0502020204030204" pitchFamily="34" charset="0"/>
              </a:rPr>
              <a:t>(אנחנו)</a:t>
            </a:r>
          </a:p>
          <a:p>
            <a:pPr marL="342900" lvl="0" indent="-342900" algn="r" rtl="1">
              <a:buClr>
                <a:schemeClr val="dk1"/>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שימוש בדלק גורם </a:t>
            </a:r>
            <a:r>
              <a:rPr lang="he-IL" sz="1800" b="1" dirty="0">
                <a:solidFill>
                  <a:srgbClr val="595959"/>
                </a:solidFill>
                <a:latin typeface="Calibri" panose="020F0502020204030204" pitchFamily="34" charset="0"/>
                <a:cs typeface="Calibri" panose="020F0502020204030204" pitchFamily="34" charset="0"/>
              </a:rPr>
              <a:t>לזיהום האוויר </a:t>
            </a:r>
            <a:r>
              <a:rPr lang="he-IL" sz="1800" dirty="0">
                <a:solidFill>
                  <a:srgbClr val="595959"/>
                </a:solidFill>
                <a:latin typeface="Calibri" panose="020F0502020204030204" pitchFamily="34" charset="0"/>
                <a:cs typeface="Calibri" panose="020F0502020204030204" pitchFamily="34" charset="0"/>
              </a:rPr>
              <a:t>שסביבנו</a:t>
            </a:r>
          </a:p>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r>
              <a:rPr lang="x-none" sz="1800" dirty="0">
                <a:solidFill>
                  <a:srgbClr val="595959"/>
                </a:solidFill>
                <a:latin typeface="Calibri" panose="020F0502020204030204" pitchFamily="34" charset="0"/>
                <a:cs typeface="Calibri" panose="020F0502020204030204" pitchFamily="34" charset="0"/>
                <a:sym typeface="Arial"/>
              </a:rPr>
              <a:t/>
            </a:r>
            <a:br>
              <a:rPr lang="x-none" sz="1800" dirty="0">
                <a:solidFill>
                  <a:srgbClr val="595959"/>
                </a:solidFill>
                <a:latin typeface="Calibri" panose="020F0502020204030204" pitchFamily="34" charset="0"/>
                <a:cs typeface="Calibri" panose="020F0502020204030204" pitchFamily="34" charset="0"/>
                <a:sym typeface="Arial"/>
              </a:rPr>
            </a:br>
            <a:endParaRPr sz="1800" dirty="0">
              <a:solidFill>
                <a:srgbClr val="595959"/>
              </a:solidFill>
              <a:latin typeface="Calibri" panose="020F0502020204030204" pitchFamily="34" charset="0"/>
              <a:cs typeface="Calibri" panose="020F0502020204030204" pitchFamily="34" charset="0"/>
              <a:sym typeface="Arial"/>
            </a:endParaRPr>
          </a:p>
        </p:txBody>
      </p:sp>
      <p:sp>
        <p:nvSpPr>
          <p:cNvPr id="216" name="Google Shape;216;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אלינו</a:t>
            </a:r>
            <a:endParaRPr dirty="0"/>
          </a:p>
        </p:txBody>
      </p:sp>
      <p:pic>
        <p:nvPicPr>
          <p:cNvPr id="6" name="Google Shape;223;p14" descr="smoking heavy-duty diesel truck"/>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847177" y="3122428"/>
            <a:ext cx="1858039" cy="2477386"/>
          </a:xfrm>
          <a:prstGeom prst="rect">
            <a:avLst/>
          </a:prstGeom>
          <a:noFill/>
          <a:ln>
            <a:noFill/>
          </a:ln>
        </p:spPr>
      </p:pic>
      <p:pic>
        <p:nvPicPr>
          <p:cNvPr id="7" name="Google Shape;224;p14" descr="Coins, Banknotes, Money, Currency, Finance, Cash"/>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05216" y="3122428"/>
            <a:ext cx="3051434" cy="2477386"/>
          </a:xfrm>
          <a:prstGeom prst="rect">
            <a:avLst/>
          </a:prstGeom>
          <a:noFill/>
          <a:ln>
            <a:noFill/>
          </a:ln>
        </p:spPr>
      </p:pic>
    </p:spTree>
    <p:extLst>
      <p:ext uri="{BB962C8B-B14F-4D97-AF65-F5344CB8AC3E}">
        <p14:creationId xmlns:p14="http://schemas.microsoft.com/office/powerpoint/2010/main" val="252370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p:nvPr/>
        </p:nvSpPr>
        <p:spPr>
          <a:xfrm>
            <a:off x="628649" y="1122363"/>
            <a:ext cx="8141311" cy="2031285"/>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העריכו: כמה זמן עובר בממוצע בין הקטיף של </a:t>
            </a:r>
            <a:r>
              <a:rPr lang="he-IL" sz="1800" b="1" dirty="0" smtClean="0">
                <a:solidFill>
                  <a:srgbClr val="595959"/>
                </a:solidFill>
                <a:latin typeface="Calibri" panose="020F0502020204030204" pitchFamily="34" charset="0"/>
                <a:cs typeface="Calibri" panose="020F0502020204030204" pitchFamily="34" charset="0"/>
              </a:rPr>
              <a:t>הפירות</a:t>
            </a:r>
          </a:p>
          <a:p>
            <a:pPr lvl="0" algn="r" rtl="1"/>
            <a:r>
              <a:rPr lang="he-IL" sz="1800" b="1" dirty="0" smtClean="0">
                <a:solidFill>
                  <a:srgbClr val="595959"/>
                </a:solidFill>
                <a:latin typeface="Calibri" panose="020F0502020204030204" pitchFamily="34" charset="0"/>
                <a:cs typeface="Calibri" panose="020F0502020204030204" pitchFamily="34" charset="0"/>
              </a:rPr>
              <a:t>והירקות </a:t>
            </a:r>
            <a:r>
              <a:rPr lang="he-IL" sz="1800" b="1" dirty="0">
                <a:solidFill>
                  <a:srgbClr val="595959"/>
                </a:solidFill>
                <a:latin typeface="Calibri" panose="020F0502020204030204" pitchFamily="34" charset="0"/>
                <a:cs typeface="Calibri" panose="020F0502020204030204" pitchFamily="34" charset="0"/>
              </a:rPr>
              <a:t>בישראל לבין הגעתם למדף בשוק או בסופר</a:t>
            </a:r>
            <a:r>
              <a:rPr lang="he-IL" sz="1800" b="1" dirty="0" smtClean="0">
                <a:solidFill>
                  <a:srgbClr val="595959"/>
                </a:solidFill>
                <a:latin typeface="Calibri" panose="020F0502020204030204" pitchFamily="34" charset="0"/>
                <a:cs typeface="Calibri" panose="020F0502020204030204" pitchFamily="34" charset="0"/>
              </a:rPr>
              <a:t>?</a:t>
            </a:r>
          </a:p>
          <a:p>
            <a:pPr lvl="0" algn="r" rtl="1"/>
            <a:endParaRPr lang="he-IL" sz="1800" dirty="0">
              <a:solidFill>
                <a:srgbClr val="595959"/>
              </a:solidFill>
              <a:latin typeface="Calibri" panose="020F0502020204030204" pitchFamily="34" charset="0"/>
              <a:cs typeface="Calibri" panose="020F0502020204030204" pitchFamily="34" charset="0"/>
            </a:endParaRPr>
          </a:p>
          <a:p>
            <a:pPr lvl="0" algn="r" rtl="1"/>
            <a:r>
              <a:rPr lang="he-IL" sz="1800" dirty="0">
                <a:solidFill>
                  <a:srgbClr val="595959"/>
                </a:solidFill>
                <a:latin typeface="Calibri" panose="020F0502020204030204" pitchFamily="34" charset="0"/>
                <a:cs typeface="Calibri" panose="020F0502020204030204" pitchFamily="34" charset="0"/>
              </a:rPr>
              <a:t>א</a:t>
            </a:r>
            <a:r>
              <a:rPr lang="he-IL" sz="1800" dirty="0" smtClean="0">
                <a:solidFill>
                  <a:srgbClr val="595959"/>
                </a:solidFill>
                <a:latin typeface="Calibri" panose="020F0502020204030204" pitchFamily="34" charset="0"/>
                <a:cs typeface="Calibri" panose="020F0502020204030204" pitchFamily="34" charset="0"/>
              </a:rPr>
              <a:t>. חצי </a:t>
            </a:r>
            <a:r>
              <a:rPr lang="he-IL" sz="1800" dirty="0">
                <a:solidFill>
                  <a:srgbClr val="595959"/>
                </a:solidFill>
                <a:latin typeface="Calibri" panose="020F0502020204030204" pitchFamily="34" charset="0"/>
                <a:cs typeface="Calibri" panose="020F0502020204030204" pitchFamily="34" charset="0"/>
              </a:rPr>
              <a:t>יום</a:t>
            </a:r>
          </a:p>
          <a:p>
            <a:pPr lvl="0" algn="r" rtl="1"/>
            <a:r>
              <a:rPr lang="he-IL" sz="1800" dirty="0">
                <a:solidFill>
                  <a:srgbClr val="595959"/>
                </a:solidFill>
                <a:latin typeface="Calibri" panose="020F0502020204030204" pitchFamily="34" charset="0"/>
                <a:cs typeface="Calibri" panose="020F0502020204030204" pitchFamily="34" charset="0"/>
              </a:rPr>
              <a:t>ב. יום-יומיים</a:t>
            </a:r>
          </a:p>
          <a:p>
            <a:pPr lvl="0" algn="r" rtl="1"/>
            <a:r>
              <a:rPr lang="he-IL" sz="1800" dirty="0">
                <a:solidFill>
                  <a:srgbClr val="595959"/>
                </a:solidFill>
                <a:latin typeface="Calibri" panose="020F0502020204030204" pitchFamily="34" charset="0"/>
                <a:cs typeface="Calibri" panose="020F0502020204030204" pitchFamily="34" charset="0"/>
              </a:rPr>
              <a:t>ג. 3-4 ימים </a:t>
            </a:r>
          </a:p>
          <a:p>
            <a:pPr lvl="0" algn="r" rtl="1"/>
            <a:r>
              <a:rPr lang="he-IL" sz="1800" dirty="0">
                <a:solidFill>
                  <a:srgbClr val="595959"/>
                </a:solidFill>
                <a:latin typeface="Calibri" panose="020F0502020204030204" pitchFamily="34" charset="0"/>
                <a:cs typeface="Calibri" panose="020F0502020204030204" pitchFamily="34" charset="0"/>
              </a:rPr>
              <a:t>ד. בערך </a:t>
            </a:r>
            <a:r>
              <a:rPr lang="he-IL" sz="1800" dirty="0" smtClean="0">
                <a:solidFill>
                  <a:srgbClr val="595959"/>
                </a:solidFill>
                <a:latin typeface="Calibri" panose="020F0502020204030204" pitchFamily="34" charset="0"/>
                <a:cs typeface="Calibri" panose="020F0502020204030204" pitchFamily="34" charset="0"/>
              </a:rPr>
              <a:t>שבוע</a:t>
            </a:r>
            <a:endParaRPr lang="he-IL" sz="1800" dirty="0">
              <a:solidFill>
                <a:srgbClr val="595959"/>
              </a:solidFill>
              <a:latin typeface="Calibri" panose="020F0502020204030204" pitchFamily="34" charset="0"/>
              <a:cs typeface="Calibri" panose="020F0502020204030204" pitchFamily="34" charset="0"/>
            </a:endParaRPr>
          </a:p>
        </p:txBody>
      </p:sp>
      <p:sp>
        <p:nvSpPr>
          <p:cNvPr id="232" name="Google Shape;232;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אלינו</a:t>
            </a:r>
            <a:endParaRPr dirty="0"/>
          </a:p>
        </p:txBody>
      </p:sp>
      <p:pic>
        <p:nvPicPr>
          <p:cNvPr id="6" name="תמונה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155" y="1277176"/>
            <a:ext cx="3585883" cy="42677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p:nvPr/>
        </p:nvSpPr>
        <p:spPr>
          <a:xfrm>
            <a:off x="628650" y="1122363"/>
            <a:ext cx="8128000" cy="2677616"/>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העריכו: כמה זמן עובר בממוצע בין הקטיף של </a:t>
            </a:r>
            <a:r>
              <a:rPr lang="he-IL" sz="1800" b="1" dirty="0" smtClean="0">
                <a:solidFill>
                  <a:srgbClr val="595959"/>
                </a:solidFill>
                <a:latin typeface="Calibri" panose="020F0502020204030204" pitchFamily="34" charset="0"/>
                <a:cs typeface="Calibri" panose="020F0502020204030204" pitchFamily="34" charset="0"/>
              </a:rPr>
              <a:t>הפירות</a:t>
            </a:r>
          </a:p>
          <a:p>
            <a:pPr lvl="0" algn="r" rtl="1"/>
            <a:r>
              <a:rPr lang="he-IL" sz="1800" b="1" dirty="0" smtClean="0">
                <a:solidFill>
                  <a:srgbClr val="595959"/>
                </a:solidFill>
                <a:latin typeface="Calibri" panose="020F0502020204030204" pitchFamily="34" charset="0"/>
                <a:cs typeface="Calibri" panose="020F0502020204030204" pitchFamily="34" charset="0"/>
              </a:rPr>
              <a:t>והירקות </a:t>
            </a:r>
            <a:r>
              <a:rPr lang="he-IL" sz="1800" b="1" dirty="0">
                <a:solidFill>
                  <a:srgbClr val="595959"/>
                </a:solidFill>
                <a:latin typeface="Calibri" panose="020F0502020204030204" pitchFamily="34" charset="0"/>
                <a:cs typeface="Calibri" panose="020F0502020204030204" pitchFamily="34" charset="0"/>
              </a:rPr>
              <a:t>בישראל לבין הגעתם למדף בשוק או בסופר</a:t>
            </a:r>
            <a:r>
              <a:rPr lang="he-IL" sz="1800" b="1" dirty="0" smtClean="0">
                <a:solidFill>
                  <a:srgbClr val="595959"/>
                </a:solidFill>
                <a:latin typeface="Calibri" panose="020F0502020204030204" pitchFamily="34" charset="0"/>
                <a:cs typeface="Calibri" panose="020F0502020204030204" pitchFamily="34" charset="0"/>
              </a:rPr>
              <a:t>?</a:t>
            </a:r>
          </a:p>
          <a:p>
            <a:pPr lvl="0" algn="r" rtl="1"/>
            <a:endParaRPr lang="he-IL" sz="1800" dirty="0">
              <a:solidFill>
                <a:schemeClr val="dk1"/>
              </a:solidFill>
              <a:latin typeface="Calibri" panose="020F0502020204030204" pitchFamily="34" charset="0"/>
              <a:cs typeface="Calibri" panose="020F0502020204030204" pitchFamily="34" charset="0"/>
            </a:endParaRPr>
          </a:p>
          <a:p>
            <a:pPr lvl="0" algn="r" rtl="1"/>
            <a:r>
              <a:rPr lang="he-IL" sz="1800" dirty="0">
                <a:solidFill>
                  <a:schemeClr val="bg1">
                    <a:lumMod val="65000"/>
                  </a:schemeClr>
                </a:solidFill>
                <a:latin typeface="Calibri" panose="020F0502020204030204" pitchFamily="34" charset="0"/>
                <a:cs typeface="Calibri" panose="020F0502020204030204" pitchFamily="34" charset="0"/>
              </a:rPr>
              <a:t>א</a:t>
            </a:r>
            <a:r>
              <a:rPr lang="he-IL" sz="1800" dirty="0" smtClean="0">
                <a:solidFill>
                  <a:schemeClr val="bg1">
                    <a:lumMod val="65000"/>
                  </a:schemeClr>
                </a:solidFill>
                <a:latin typeface="Calibri" panose="020F0502020204030204" pitchFamily="34" charset="0"/>
                <a:cs typeface="Calibri" panose="020F0502020204030204" pitchFamily="34" charset="0"/>
              </a:rPr>
              <a:t>. חצי </a:t>
            </a:r>
            <a:r>
              <a:rPr lang="he-IL" sz="1800" dirty="0">
                <a:solidFill>
                  <a:schemeClr val="bg1">
                    <a:lumMod val="65000"/>
                  </a:schemeClr>
                </a:solidFill>
                <a:latin typeface="Calibri" panose="020F0502020204030204" pitchFamily="34" charset="0"/>
                <a:cs typeface="Calibri" panose="020F0502020204030204" pitchFamily="34" charset="0"/>
              </a:rPr>
              <a:t>יום</a:t>
            </a:r>
          </a:p>
          <a:p>
            <a:pPr lvl="0" algn="r" rtl="1"/>
            <a:r>
              <a:rPr lang="he-IL" sz="1800" dirty="0">
                <a:solidFill>
                  <a:schemeClr val="bg1">
                    <a:lumMod val="65000"/>
                  </a:schemeClr>
                </a:solidFill>
                <a:latin typeface="Calibri" panose="020F0502020204030204" pitchFamily="34" charset="0"/>
                <a:cs typeface="Calibri" panose="020F0502020204030204" pitchFamily="34" charset="0"/>
              </a:rPr>
              <a:t>ב. יום-יומיים</a:t>
            </a:r>
          </a:p>
          <a:p>
            <a:pPr lvl="0" algn="r" rtl="1"/>
            <a:r>
              <a:rPr lang="he-IL" sz="1800" b="1" dirty="0">
                <a:solidFill>
                  <a:srgbClr val="595959"/>
                </a:solidFill>
                <a:latin typeface="Calibri" panose="020F0502020204030204" pitchFamily="34" charset="0"/>
                <a:cs typeface="Calibri" panose="020F0502020204030204" pitchFamily="34" charset="0"/>
              </a:rPr>
              <a:t>ג. 3-4 ימים </a:t>
            </a:r>
          </a:p>
          <a:p>
            <a:pPr lvl="0" algn="r" rtl="1"/>
            <a:r>
              <a:rPr lang="he-IL" sz="1800" dirty="0">
                <a:solidFill>
                  <a:schemeClr val="bg1">
                    <a:lumMod val="65000"/>
                  </a:schemeClr>
                </a:solidFill>
                <a:latin typeface="Calibri" panose="020F0502020204030204" pitchFamily="34" charset="0"/>
                <a:cs typeface="Calibri" panose="020F0502020204030204" pitchFamily="34" charset="0"/>
              </a:rPr>
              <a:t>ד. בערך </a:t>
            </a:r>
            <a:r>
              <a:rPr lang="he-IL" sz="1800" dirty="0" smtClean="0">
                <a:solidFill>
                  <a:schemeClr val="bg1">
                    <a:lumMod val="65000"/>
                  </a:schemeClr>
                </a:solidFill>
                <a:latin typeface="Calibri" panose="020F0502020204030204" pitchFamily="34" charset="0"/>
                <a:cs typeface="Calibri" panose="020F0502020204030204" pitchFamily="34" charset="0"/>
              </a:rPr>
              <a:t>שבוע</a:t>
            </a:r>
          </a:p>
          <a:p>
            <a:pPr lvl="0" algn="r" rtl="1"/>
            <a:endParaRPr lang="he-IL" sz="1800" dirty="0">
              <a:solidFill>
                <a:schemeClr val="bg1">
                  <a:lumMod val="65000"/>
                </a:schemeClr>
              </a:solidFill>
              <a:latin typeface="Calibri" panose="020F0502020204030204" pitchFamily="34" charset="0"/>
              <a:cs typeface="Calibri" panose="020F0502020204030204" pitchFamily="34" charset="0"/>
            </a:endParaRPr>
          </a:p>
          <a:p>
            <a:pPr lvl="0" algn="r" rtl="1"/>
            <a:r>
              <a:rPr lang="he-IL" sz="2000" b="1" dirty="0" smtClean="0">
                <a:solidFill>
                  <a:srgbClr val="595959"/>
                </a:solidFill>
                <a:latin typeface="Calibri" panose="020F0502020204030204" pitchFamily="34" charset="0"/>
                <a:cs typeface="Calibri" panose="020F0502020204030204" pitchFamily="34" charset="0"/>
              </a:rPr>
              <a:t>מהן ההשלכות?</a:t>
            </a:r>
            <a:endParaRPr lang="he-IL" sz="2000" b="1" dirty="0">
              <a:solidFill>
                <a:srgbClr val="595959"/>
              </a:solidFill>
              <a:latin typeface="Calibri" panose="020F0502020204030204" pitchFamily="34" charset="0"/>
              <a:cs typeface="Calibri" panose="020F0502020204030204" pitchFamily="34" charset="0"/>
            </a:endParaRPr>
          </a:p>
        </p:txBody>
      </p:sp>
      <p:sp>
        <p:nvSpPr>
          <p:cNvPr id="232" name="Google Shape;232;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אלינו</a:t>
            </a:r>
            <a:endParaRPr dirty="0"/>
          </a:p>
        </p:txBody>
      </p:sp>
      <p:pic>
        <p:nvPicPr>
          <p:cNvPr id="8" name="תמונה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155" y="1277176"/>
            <a:ext cx="3585883" cy="4267788"/>
          </a:xfrm>
          <a:prstGeom prst="rect">
            <a:avLst/>
          </a:prstGeom>
        </p:spPr>
      </p:pic>
    </p:spTree>
    <p:extLst>
      <p:ext uri="{BB962C8B-B14F-4D97-AF65-F5344CB8AC3E}">
        <p14:creationId xmlns:p14="http://schemas.microsoft.com/office/powerpoint/2010/main" val="2266379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p:nvPr/>
        </p:nvSpPr>
        <p:spPr>
          <a:xfrm>
            <a:off x="628649" y="1122363"/>
            <a:ext cx="8141311" cy="3139281"/>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העריכו: כמה זמן עובר בממוצע בין הקטיף של </a:t>
            </a:r>
            <a:r>
              <a:rPr lang="he-IL" sz="1800" b="1" dirty="0" smtClean="0">
                <a:solidFill>
                  <a:srgbClr val="595959"/>
                </a:solidFill>
                <a:latin typeface="Calibri" panose="020F0502020204030204" pitchFamily="34" charset="0"/>
                <a:cs typeface="Calibri" panose="020F0502020204030204" pitchFamily="34" charset="0"/>
              </a:rPr>
              <a:t>הפירות</a:t>
            </a:r>
          </a:p>
          <a:p>
            <a:pPr lvl="0" algn="r" rtl="1"/>
            <a:r>
              <a:rPr lang="he-IL" sz="1800" b="1" dirty="0" smtClean="0">
                <a:solidFill>
                  <a:srgbClr val="595959"/>
                </a:solidFill>
                <a:latin typeface="Calibri" panose="020F0502020204030204" pitchFamily="34" charset="0"/>
                <a:cs typeface="Calibri" panose="020F0502020204030204" pitchFamily="34" charset="0"/>
              </a:rPr>
              <a:t>והירקות </a:t>
            </a:r>
            <a:r>
              <a:rPr lang="he-IL" sz="1800" b="1" dirty="0">
                <a:solidFill>
                  <a:srgbClr val="595959"/>
                </a:solidFill>
                <a:latin typeface="Calibri" panose="020F0502020204030204" pitchFamily="34" charset="0"/>
                <a:cs typeface="Calibri" panose="020F0502020204030204" pitchFamily="34" charset="0"/>
              </a:rPr>
              <a:t>בישראל לבין הגעתם למדף בשוק או בסופר</a:t>
            </a:r>
            <a:r>
              <a:rPr lang="he-IL" sz="1800" b="1" dirty="0" smtClean="0">
                <a:solidFill>
                  <a:srgbClr val="595959"/>
                </a:solidFill>
                <a:latin typeface="Calibri" panose="020F0502020204030204" pitchFamily="34" charset="0"/>
                <a:cs typeface="Calibri" panose="020F0502020204030204" pitchFamily="34" charset="0"/>
              </a:rPr>
              <a:t>?</a:t>
            </a:r>
          </a:p>
          <a:p>
            <a:pPr lvl="0" algn="r" rtl="1"/>
            <a:endParaRPr lang="he-IL" sz="1800" dirty="0">
              <a:solidFill>
                <a:schemeClr val="dk1"/>
              </a:solidFill>
              <a:latin typeface="Calibri" panose="020F0502020204030204" pitchFamily="34" charset="0"/>
              <a:cs typeface="Calibri" panose="020F0502020204030204" pitchFamily="34" charset="0"/>
            </a:endParaRPr>
          </a:p>
          <a:p>
            <a:pPr lvl="0" algn="r" rtl="1"/>
            <a:r>
              <a:rPr lang="he-IL" sz="1800" dirty="0">
                <a:solidFill>
                  <a:schemeClr val="bg1">
                    <a:lumMod val="65000"/>
                  </a:schemeClr>
                </a:solidFill>
                <a:latin typeface="Calibri" panose="020F0502020204030204" pitchFamily="34" charset="0"/>
                <a:cs typeface="Calibri" panose="020F0502020204030204" pitchFamily="34" charset="0"/>
              </a:rPr>
              <a:t>א</a:t>
            </a:r>
            <a:r>
              <a:rPr lang="he-IL" sz="1800" dirty="0" smtClean="0">
                <a:solidFill>
                  <a:schemeClr val="bg1">
                    <a:lumMod val="65000"/>
                  </a:schemeClr>
                </a:solidFill>
                <a:latin typeface="Calibri" panose="020F0502020204030204" pitchFamily="34" charset="0"/>
                <a:cs typeface="Calibri" panose="020F0502020204030204" pitchFamily="34" charset="0"/>
              </a:rPr>
              <a:t>. חצי </a:t>
            </a:r>
            <a:r>
              <a:rPr lang="he-IL" sz="1800" dirty="0">
                <a:solidFill>
                  <a:schemeClr val="bg1">
                    <a:lumMod val="65000"/>
                  </a:schemeClr>
                </a:solidFill>
                <a:latin typeface="Calibri" panose="020F0502020204030204" pitchFamily="34" charset="0"/>
                <a:cs typeface="Calibri" panose="020F0502020204030204" pitchFamily="34" charset="0"/>
              </a:rPr>
              <a:t>יום</a:t>
            </a:r>
          </a:p>
          <a:p>
            <a:pPr lvl="0" algn="r" rtl="1"/>
            <a:r>
              <a:rPr lang="he-IL" sz="1800" dirty="0">
                <a:solidFill>
                  <a:schemeClr val="bg1">
                    <a:lumMod val="65000"/>
                  </a:schemeClr>
                </a:solidFill>
                <a:latin typeface="Calibri" panose="020F0502020204030204" pitchFamily="34" charset="0"/>
                <a:cs typeface="Calibri" panose="020F0502020204030204" pitchFamily="34" charset="0"/>
              </a:rPr>
              <a:t>ב. יום-יומיים</a:t>
            </a:r>
          </a:p>
          <a:p>
            <a:pPr lvl="0" algn="r" rtl="1"/>
            <a:r>
              <a:rPr lang="he-IL" sz="1800" b="1" dirty="0">
                <a:solidFill>
                  <a:srgbClr val="595959"/>
                </a:solidFill>
                <a:latin typeface="Calibri" panose="020F0502020204030204" pitchFamily="34" charset="0"/>
                <a:cs typeface="Calibri" panose="020F0502020204030204" pitchFamily="34" charset="0"/>
              </a:rPr>
              <a:t>ג. 3-4 ימים </a:t>
            </a:r>
          </a:p>
          <a:p>
            <a:pPr lvl="0" algn="r" rtl="1"/>
            <a:r>
              <a:rPr lang="he-IL" sz="1800" dirty="0">
                <a:solidFill>
                  <a:schemeClr val="bg1">
                    <a:lumMod val="65000"/>
                  </a:schemeClr>
                </a:solidFill>
                <a:latin typeface="Calibri" panose="020F0502020204030204" pitchFamily="34" charset="0"/>
                <a:cs typeface="Calibri" panose="020F0502020204030204" pitchFamily="34" charset="0"/>
              </a:rPr>
              <a:t>ד. בערך </a:t>
            </a:r>
            <a:r>
              <a:rPr lang="he-IL" sz="1800" dirty="0" smtClean="0">
                <a:solidFill>
                  <a:schemeClr val="bg1">
                    <a:lumMod val="65000"/>
                  </a:schemeClr>
                </a:solidFill>
                <a:latin typeface="Calibri" panose="020F0502020204030204" pitchFamily="34" charset="0"/>
                <a:cs typeface="Calibri" panose="020F0502020204030204" pitchFamily="34" charset="0"/>
              </a:rPr>
              <a:t>שבוע</a:t>
            </a:r>
          </a:p>
          <a:p>
            <a:pPr lvl="0" algn="r" rtl="1"/>
            <a:endParaRPr lang="he-IL" sz="1800" dirty="0">
              <a:solidFill>
                <a:schemeClr val="bg1">
                  <a:lumMod val="65000"/>
                </a:schemeClr>
              </a:solidFill>
              <a:latin typeface="Calibri" panose="020F0502020204030204" pitchFamily="34" charset="0"/>
              <a:cs typeface="Calibri" panose="020F0502020204030204" pitchFamily="34" charset="0"/>
            </a:endParaRPr>
          </a:p>
          <a:p>
            <a:pPr lvl="0" algn="r" rtl="1">
              <a:buClr>
                <a:schemeClr val="dk1"/>
              </a:buClr>
              <a:buSzPts val="2000"/>
            </a:pPr>
            <a:r>
              <a:rPr lang="he-IL" sz="1800" b="1" dirty="0" smtClean="0">
                <a:solidFill>
                  <a:srgbClr val="595959"/>
                </a:solidFill>
                <a:latin typeface="Calibri" panose="020F0502020204030204" pitchFamily="34" charset="0"/>
                <a:cs typeface="Calibri" panose="020F0502020204030204" pitchFamily="34" charset="0"/>
              </a:rPr>
              <a:t>ההשלכות הן:</a:t>
            </a:r>
          </a:p>
          <a:p>
            <a:pPr marL="342900" lvl="0" indent="-342900" algn="r" rtl="1">
              <a:buClr>
                <a:schemeClr val="dk1"/>
              </a:buClr>
              <a:buSzPts val="2000"/>
              <a:buFont typeface="Arial" panose="020B0604020202020204" pitchFamily="34" charset="0"/>
              <a:buChar char="•"/>
            </a:pPr>
            <a:r>
              <a:rPr lang="he-IL" sz="1800" dirty="0" smtClean="0">
                <a:solidFill>
                  <a:srgbClr val="595959"/>
                </a:solidFill>
                <a:latin typeface="Calibri" panose="020F0502020204030204" pitchFamily="34" charset="0"/>
                <a:cs typeface="Calibri" panose="020F0502020204030204" pitchFamily="34" charset="0"/>
              </a:rPr>
              <a:t>אנחנו </a:t>
            </a:r>
            <a:r>
              <a:rPr lang="he-IL" sz="1800" dirty="0">
                <a:solidFill>
                  <a:srgbClr val="595959"/>
                </a:solidFill>
                <a:latin typeface="Calibri" panose="020F0502020204030204" pitchFamily="34" charset="0"/>
                <a:cs typeface="Calibri" panose="020F0502020204030204" pitchFamily="34" charset="0"/>
              </a:rPr>
              <a:t>כמעט אף פעם לא אוכלים תוצרת טרייה, </a:t>
            </a:r>
            <a:r>
              <a:rPr lang="en-US" sz="1800" dirty="0" smtClean="0">
                <a:solidFill>
                  <a:srgbClr val="595959"/>
                </a:solidFill>
                <a:latin typeface="Calibri" panose="020F0502020204030204" pitchFamily="34" charset="0"/>
                <a:cs typeface="Calibri" panose="020F0502020204030204" pitchFamily="34" charset="0"/>
              </a:rPr>
              <a:t/>
            </a:r>
            <a:br>
              <a:rPr lang="en-US" sz="1800" dirty="0" smtClean="0">
                <a:solidFill>
                  <a:srgbClr val="595959"/>
                </a:solidFill>
                <a:latin typeface="Calibri" panose="020F0502020204030204" pitchFamily="34" charset="0"/>
                <a:cs typeface="Calibri" panose="020F0502020204030204" pitchFamily="34" charset="0"/>
              </a:rPr>
            </a:br>
            <a:r>
              <a:rPr lang="he-IL" sz="1800" dirty="0" smtClean="0">
                <a:solidFill>
                  <a:srgbClr val="595959"/>
                </a:solidFill>
                <a:latin typeface="Calibri" panose="020F0502020204030204" pitchFamily="34" charset="0"/>
                <a:cs typeface="Calibri" panose="020F0502020204030204" pitchFamily="34" charset="0"/>
              </a:rPr>
              <a:t>כי </a:t>
            </a:r>
            <a:r>
              <a:rPr lang="he-IL" sz="1800" dirty="0">
                <a:solidFill>
                  <a:srgbClr val="595959"/>
                </a:solidFill>
                <a:latin typeface="Calibri" panose="020F0502020204030204" pitchFamily="34" charset="0"/>
                <a:cs typeface="Calibri" panose="020F0502020204030204" pitchFamily="34" charset="0"/>
              </a:rPr>
              <a:t>יש הרבה שלבים בין הגידול </a:t>
            </a:r>
            <a:r>
              <a:rPr lang="he-IL" sz="1800" dirty="0" smtClean="0">
                <a:solidFill>
                  <a:srgbClr val="595959"/>
                </a:solidFill>
                <a:latin typeface="Calibri" panose="020F0502020204030204" pitchFamily="34" charset="0"/>
                <a:cs typeface="Calibri" panose="020F0502020204030204" pitchFamily="34" charset="0"/>
              </a:rPr>
              <a:t>לשיווק.</a:t>
            </a:r>
            <a:endParaRPr lang="he-IL" sz="1800" dirty="0">
              <a:solidFill>
                <a:srgbClr val="595959"/>
              </a:solidFill>
              <a:latin typeface="Calibri" panose="020F0502020204030204" pitchFamily="34" charset="0"/>
              <a:cs typeface="Calibri" panose="020F0502020204030204" pitchFamily="34" charset="0"/>
            </a:endParaRPr>
          </a:p>
        </p:txBody>
      </p:sp>
      <p:sp>
        <p:nvSpPr>
          <p:cNvPr id="232" name="Google Shape;232;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a:t>
            </a:r>
            <a:r>
              <a:rPr lang="x-none" dirty="0" smtClean="0"/>
              <a:t>אלינו</a:t>
            </a:r>
            <a:endParaRPr dirty="0"/>
          </a:p>
        </p:txBody>
      </p:sp>
      <p:pic>
        <p:nvPicPr>
          <p:cNvPr id="7" name="תמונה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155" y="1277176"/>
            <a:ext cx="3585883" cy="4267788"/>
          </a:xfrm>
          <a:prstGeom prst="rect">
            <a:avLst/>
          </a:prstGeom>
        </p:spPr>
      </p:pic>
    </p:spTree>
    <p:extLst>
      <p:ext uri="{BB962C8B-B14F-4D97-AF65-F5344CB8AC3E}">
        <p14:creationId xmlns:p14="http://schemas.microsoft.com/office/powerpoint/2010/main" val="55688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מהיכן מגיע הסלט?</a:t>
            </a:r>
            <a:endParaRPr dirty="0"/>
          </a:p>
        </p:txBody>
      </p:sp>
      <p:sp>
        <p:nvSpPr>
          <p:cNvPr id="109" name="Google Shape;109;p2"/>
          <p:cNvSpPr/>
          <p:nvPr/>
        </p:nvSpPr>
        <p:spPr>
          <a:xfrm>
            <a:off x="1815463" y="1363992"/>
            <a:ext cx="6251652" cy="138495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800" b="0" i="0" u="none" strike="noStrike" cap="none" dirty="0">
                <a:solidFill>
                  <a:srgbClr val="595959"/>
                </a:solidFill>
                <a:latin typeface="+mn-lt"/>
                <a:cs typeface="Calibri" panose="020F0502020204030204" pitchFamily="34" charset="0"/>
                <a:sym typeface="Arial"/>
              </a:rPr>
              <a:t>מהו הירק המועדף על כל אחד מכם?</a:t>
            </a:r>
            <a:endParaRPr dirty="0">
              <a:latin typeface="+mn-lt"/>
              <a:cs typeface="Calibri" panose="020F0502020204030204" pitchFamily="34" charset="0"/>
            </a:endParaRPr>
          </a:p>
          <a:p>
            <a:pPr marL="0" marR="0" lvl="0" indent="0" algn="ctr" rtl="1">
              <a:spcBef>
                <a:spcPts val="0"/>
              </a:spcBef>
              <a:spcAft>
                <a:spcPts val="0"/>
              </a:spcAft>
              <a:buNone/>
            </a:pPr>
            <a:endParaRPr sz="2800" b="0" i="0" u="none" strike="noStrike" cap="none" dirty="0">
              <a:solidFill>
                <a:srgbClr val="595959"/>
              </a:solidFill>
              <a:latin typeface="+mn-lt"/>
              <a:cs typeface="Calibri" panose="020F0502020204030204" pitchFamily="34" charset="0"/>
              <a:sym typeface="Arial"/>
            </a:endParaRPr>
          </a:p>
          <a:p>
            <a:pPr marL="0" marR="0" lvl="0" indent="0" algn="l" rtl="0">
              <a:spcBef>
                <a:spcPts val="0"/>
              </a:spcBef>
              <a:spcAft>
                <a:spcPts val="0"/>
              </a:spcAft>
              <a:buNone/>
            </a:pPr>
            <a:r>
              <a:rPr lang="x-none" b="0" i="0" u="none" strike="noStrike" cap="none" dirty="0">
                <a:solidFill>
                  <a:schemeClr val="dk1"/>
                </a:solidFill>
                <a:latin typeface="+mn-lt"/>
                <a:cs typeface="Calibri" panose="020F0502020204030204" pitchFamily="34" charset="0"/>
                <a:sym typeface="Arial"/>
              </a:rPr>
              <a:t/>
            </a:r>
            <a:br>
              <a:rPr lang="x-none" b="0" i="0" u="none" strike="noStrike" cap="none" dirty="0">
                <a:solidFill>
                  <a:schemeClr val="dk1"/>
                </a:solidFill>
                <a:latin typeface="+mn-lt"/>
                <a:cs typeface="Calibri" panose="020F0502020204030204" pitchFamily="34" charset="0"/>
                <a:sym typeface="Arial"/>
              </a:rPr>
            </a:br>
            <a:endParaRPr dirty="0">
              <a:solidFill>
                <a:schemeClr val="dk1"/>
              </a:solidFill>
              <a:latin typeface="+mn-lt"/>
              <a:cs typeface="Calibri" panose="020F0502020204030204" pitchFamily="34" charset="0"/>
              <a:sym typeface="Arial"/>
            </a:endParaRPr>
          </a:p>
        </p:txBody>
      </p:sp>
      <p:sp>
        <p:nvSpPr>
          <p:cNvPr id="110" name="Google Shape;110;p2"/>
          <p:cNvSpPr/>
          <p:nvPr/>
        </p:nvSpPr>
        <p:spPr>
          <a:xfrm>
            <a:off x="1815463" y="6068234"/>
            <a:ext cx="45720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800" b="1" u="sng" dirty="0">
                <a:solidFill>
                  <a:srgbClr val="212124"/>
                </a:solidFill>
                <a:latin typeface="Proxima Nova"/>
                <a:ea typeface="Proxima Nova"/>
                <a:cs typeface="Proxima Nova"/>
                <a:sym typeface="Proxima Nov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Marco Verch Professional Photographer</a:t>
            </a:r>
            <a:r>
              <a:rPr lang="x-none" sz="800" dirty="0">
                <a:solidFill>
                  <a:schemeClr val="dk1"/>
                </a:solidFill>
                <a:latin typeface="Calibri" panose="020F0502020204030204" pitchFamily="34" charset="0"/>
                <a:cs typeface="Calibri" panose="020F0502020204030204" pitchFamily="34" charset="0"/>
                <a:sym typeface="Arial"/>
              </a:rPr>
              <a:t/>
            </a:r>
            <a:br>
              <a:rPr lang="x-none" sz="800" dirty="0">
                <a:solidFill>
                  <a:schemeClr val="dk1"/>
                </a:solidFill>
                <a:latin typeface="Calibri" panose="020F0502020204030204" pitchFamily="34" charset="0"/>
                <a:cs typeface="Calibri" panose="020F0502020204030204" pitchFamily="34" charset="0"/>
                <a:sym typeface="Arial"/>
              </a:rPr>
            </a:br>
            <a:r>
              <a:rPr lang="x-none" sz="800" dirty="0">
                <a:solidFill>
                  <a:schemeClr val="dk1"/>
                </a:solidFill>
                <a:latin typeface="Calibri" panose="020F0502020204030204" pitchFamily="34" charset="0"/>
                <a:cs typeface="Calibri" panose="020F0502020204030204" pitchFamily="34" charset="0"/>
                <a:sym typeface="Arial"/>
              </a:rPr>
              <a:t>Gila Brand, CC BY 2.5 &lt;https://creativecommons.org/licenses/by/2.5&gt;, via Wikimedia Commons FranHogan, CC BY-SA 4.0 &lt;https://creativecommons.org/licenses/by-sa/4.0&gt;, via Wikimedia </a:t>
            </a:r>
            <a:r>
              <a:rPr lang="x-none" sz="800" dirty="0" smtClean="0">
                <a:solidFill>
                  <a:schemeClr val="dk1"/>
                </a:solidFill>
                <a:latin typeface="Calibri" panose="020F0502020204030204" pitchFamily="34" charset="0"/>
                <a:cs typeface="Calibri" panose="020F0502020204030204" pitchFamily="34" charset="0"/>
                <a:sym typeface="Arial"/>
              </a:rPr>
              <a:t>Commons</a:t>
            </a:r>
            <a:endParaRPr dirty="0">
              <a:latin typeface="Calibri" panose="020F0502020204030204" pitchFamily="34" charset="0"/>
              <a:cs typeface="Calibri" panose="020F0502020204030204" pitchFamily="34" charset="0"/>
            </a:endParaRPr>
          </a:p>
        </p:txBody>
      </p:sp>
      <p:pic>
        <p:nvPicPr>
          <p:cNvPr id="111" name="Google Shape;111;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03417" y="3429001"/>
            <a:ext cx="1818227" cy="1818227"/>
          </a:xfrm>
          <a:prstGeom prst="rect">
            <a:avLst/>
          </a:prstGeom>
          <a:noFill/>
          <a:ln>
            <a:noFill/>
          </a:ln>
        </p:spPr>
      </p:pic>
      <p:pic>
        <p:nvPicPr>
          <p:cNvPr id="112" name="Google Shape;112;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46131" y="3429001"/>
            <a:ext cx="2725635" cy="1818227"/>
          </a:xfrm>
          <a:prstGeom prst="rect">
            <a:avLst/>
          </a:prstGeom>
          <a:noFill/>
          <a:ln>
            <a:noFill/>
          </a:ln>
        </p:spPr>
      </p:pic>
      <p:pic>
        <p:nvPicPr>
          <p:cNvPr id="113" name="Google Shape;113;p2"/>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6796254" y="3429000"/>
            <a:ext cx="1960396" cy="181822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628650" y="1122363"/>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2" name="מציין מיקום טקסט 1"/>
          <p:cNvSpPr>
            <a:spLocks noGrp="1"/>
          </p:cNvSpPr>
          <p:nvPr>
            <p:ph idx="1"/>
          </p:nvPr>
        </p:nvSpPr>
        <p:spPr/>
        <p:txBody>
          <a:bodyPr>
            <a:normAutofit/>
          </a:bodyPr>
          <a:lstStyle/>
          <a:p>
            <a:pPr marL="0" lvl="0" indent="0">
              <a:spcBef>
                <a:spcPts val="0"/>
              </a:spcBef>
              <a:buNone/>
            </a:pPr>
            <a:r>
              <a:rPr lang="he-IL" b="1" dirty="0">
                <a:solidFill>
                  <a:srgbClr val="595959"/>
                </a:solidFill>
              </a:rPr>
              <a:t>נסו להעריך: איזה אחוז מהפירות והירקות נזרקים לפני הגעתם לצרכן, בגלל הדרך הארוכה ובעיות אחסון</a:t>
            </a:r>
            <a:r>
              <a:rPr lang="he-IL" b="1" dirty="0" smtClean="0">
                <a:solidFill>
                  <a:srgbClr val="595959"/>
                </a:solidFill>
              </a:rPr>
              <a:t>?</a:t>
            </a:r>
          </a:p>
          <a:p>
            <a:pPr marL="0" lvl="0" indent="0">
              <a:spcBef>
                <a:spcPts val="0"/>
              </a:spcBef>
              <a:buNone/>
            </a:pPr>
            <a:endParaRPr lang="he-IL" dirty="0">
              <a:solidFill>
                <a:srgbClr val="595959"/>
              </a:solidFill>
            </a:endParaRPr>
          </a:p>
          <a:p>
            <a:pPr marL="0" lvl="0" indent="0">
              <a:spcBef>
                <a:spcPts val="0"/>
              </a:spcBef>
              <a:buNone/>
            </a:pPr>
            <a:r>
              <a:rPr lang="he-IL" dirty="0">
                <a:solidFill>
                  <a:srgbClr val="595959"/>
                </a:solidFill>
              </a:rPr>
              <a:t>א. בערך אחוז</a:t>
            </a:r>
          </a:p>
          <a:p>
            <a:pPr marL="0" lvl="0" indent="0">
              <a:spcBef>
                <a:spcPts val="0"/>
              </a:spcBef>
              <a:buNone/>
            </a:pPr>
            <a:r>
              <a:rPr lang="he-IL" dirty="0">
                <a:solidFill>
                  <a:srgbClr val="595959"/>
                </a:solidFill>
              </a:rPr>
              <a:t>ב. בין 10 ל-20 אחוז</a:t>
            </a:r>
          </a:p>
          <a:p>
            <a:pPr marL="0" lvl="0" indent="0">
              <a:spcBef>
                <a:spcPts val="0"/>
              </a:spcBef>
              <a:buNone/>
            </a:pPr>
            <a:r>
              <a:rPr lang="he-IL" dirty="0">
                <a:solidFill>
                  <a:srgbClr val="595959"/>
                </a:solidFill>
              </a:rPr>
              <a:t>ג. בין 35 ל-55 אחוז </a:t>
            </a:r>
          </a:p>
          <a:p>
            <a:pPr marL="0" lvl="0" indent="0">
              <a:spcBef>
                <a:spcPts val="0"/>
              </a:spcBef>
              <a:buNone/>
            </a:pPr>
            <a:r>
              <a:rPr lang="he-IL" dirty="0">
                <a:solidFill>
                  <a:srgbClr val="595959"/>
                </a:solidFill>
              </a:rPr>
              <a:t>ד. כמעט 90 אחוז</a:t>
            </a:r>
          </a:p>
          <a:p>
            <a:pPr marL="50800" indent="0">
              <a:buNone/>
            </a:pPr>
            <a:endParaRPr lang="en-US" dirty="0">
              <a:solidFill>
                <a:srgbClr val="595959"/>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950403"/>
            <a:ext cx="4515043" cy="33862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628650" y="1122363"/>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2" name="מציין מיקום טקסט 1"/>
          <p:cNvSpPr>
            <a:spLocks noGrp="1"/>
          </p:cNvSpPr>
          <p:nvPr>
            <p:ph idx="1"/>
          </p:nvPr>
        </p:nvSpPr>
        <p:spPr/>
        <p:txBody>
          <a:bodyPr>
            <a:normAutofit/>
          </a:bodyPr>
          <a:lstStyle/>
          <a:p>
            <a:pPr marL="0" lvl="0" indent="0">
              <a:spcBef>
                <a:spcPts val="0"/>
              </a:spcBef>
              <a:buNone/>
            </a:pPr>
            <a:r>
              <a:rPr lang="he-IL" b="1" dirty="0">
                <a:solidFill>
                  <a:srgbClr val="595959"/>
                </a:solidFill>
              </a:rPr>
              <a:t>נסו להעריך: איזה אחוז מהפירות והירקות נזרקים לפני הגעתם לצרכן, בגלל הדרך הארוכה ובעיות אחסון</a:t>
            </a:r>
            <a:r>
              <a:rPr lang="he-IL" b="1" dirty="0" smtClean="0">
                <a:solidFill>
                  <a:srgbClr val="595959"/>
                </a:solidFill>
              </a:rPr>
              <a:t>?</a:t>
            </a:r>
          </a:p>
          <a:p>
            <a:pPr marL="0" lvl="0" indent="0">
              <a:spcBef>
                <a:spcPts val="0"/>
              </a:spcBef>
              <a:buNone/>
            </a:pPr>
            <a:endParaRPr lang="he-IL" dirty="0"/>
          </a:p>
          <a:p>
            <a:pPr marL="0" lvl="0" indent="0">
              <a:spcBef>
                <a:spcPts val="0"/>
              </a:spcBef>
              <a:buNone/>
            </a:pPr>
            <a:r>
              <a:rPr lang="he-IL" dirty="0">
                <a:solidFill>
                  <a:schemeClr val="bg1">
                    <a:lumMod val="65000"/>
                  </a:schemeClr>
                </a:solidFill>
              </a:rPr>
              <a:t>א. בערך אחוז</a:t>
            </a:r>
          </a:p>
          <a:p>
            <a:pPr marL="0" lvl="0" indent="0">
              <a:spcBef>
                <a:spcPts val="0"/>
              </a:spcBef>
              <a:buNone/>
            </a:pPr>
            <a:r>
              <a:rPr lang="he-IL" dirty="0">
                <a:solidFill>
                  <a:schemeClr val="bg1">
                    <a:lumMod val="65000"/>
                  </a:schemeClr>
                </a:solidFill>
              </a:rPr>
              <a:t>ב. בין 10 ל-20 אחוז</a:t>
            </a:r>
          </a:p>
          <a:p>
            <a:pPr marL="0" lvl="0" indent="0">
              <a:spcBef>
                <a:spcPts val="0"/>
              </a:spcBef>
              <a:buNone/>
            </a:pPr>
            <a:r>
              <a:rPr lang="he-IL" b="1" dirty="0">
                <a:solidFill>
                  <a:srgbClr val="595959"/>
                </a:solidFill>
              </a:rPr>
              <a:t>ג. בין 35 ל-55 אחוז </a:t>
            </a:r>
          </a:p>
          <a:p>
            <a:pPr marL="0" lvl="0" indent="0">
              <a:spcBef>
                <a:spcPts val="0"/>
              </a:spcBef>
              <a:buNone/>
            </a:pPr>
            <a:r>
              <a:rPr lang="he-IL" dirty="0">
                <a:solidFill>
                  <a:schemeClr val="bg1">
                    <a:lumMod val="65000"/>
                  </a:schemeClr>
                </a:solidFill>
              </a:rPr>
              <a:t>ד. כמעט 90 </a:t>
            </a:r>
            <a:r>
              <a:rPr lang="he-IL" dirty="0" smtClean="0">
                <a:solidFill>
                  <a:schemeClr val="bg1">
                    <a:lumMod val="65000"/>
                  </a:schemeClr>
                </a:solidFill>
              </a:rPr>
              <a:t>אחוז</a:t>
            </a:r>
          </a:p>
          <a:p>
            <a:pPr marL="0" lvl="0" indent="0">
              <a:spcBef>
                <a:spcPts val="0"/>
              </a:spcBef>
              <a:buNone/>
            </a:pPr>
            <a:endParaRPr lang="he-IL" dirty="0">
              <a:solidFill>
                <a:schemeClr val="bg1">
                  <a:lumMod val="65000"/>
                </a:schemeClr>
              </a:solidFill>
            </a:endParaRPr>
          </a:p>
          <a:p>
            <a:pPr marL="0" indent="0">
              <a:spcBef>
                <a:spcPts val="0"/>
              </a:spcBef>
              <a:buNone/>
            </a:pPr>
            <a:r>
              <a:rPr lang="he-IL" b="1" dirty="0">
                <a:solidFill>
                  <a:srgbClr val="595959"/>
                </a:solidFill>
              </a:rPr>
              <a:t>מהן ההשלכות?</a:t>
            </a:r>
          </a:p>
          <a:p>
            <a:pPr marL="0" lvl="0" indent="0">
              <a:spcBef>
                <a:spcPts val="0"/>
              </a:spcBef>
              <a:buNone/>
            </a:pPr>
            <a:endParaRPr lang="he-IL" dirty="0">
              <a:solidFill>
                <a:schemeClr val="bg1">
                  <a:lumMod val="65000"/>
                </a:schemeClr>
              </a:solidFill>
            </a:endParaRPr>
          </a:p>
          <a:p>
            <a:pPr marL="50800" indent="0">
              <a:buNone/>
            </a:pP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950403"/>
            <a:ext cx="4515043" cy="3386282"/>
          </a:xfrm>
          <a:prstGeom prst="rect">
            <a:avLst/>
          </a:prstGeom>
        </p:spPr>
      </p:pic>
    </p:spTree>
    <p:extLst>
      <p:ext uri="{BB962C8B-B14F-4D97-AF65-F5344CB8AC3E}">
        <p14:creationId xmlns:p14="http://schemas.microsoft.com/office/powerpoint/2010/main" val="3699287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628650" y="1122363"/>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מהחקלאי אלינו</a:t>
            </a:r>
            <a:endParaRPr dirty="0"/>
          </a:p>
        </p:txBody>
      </p:sp>
      <p:sp>
        <p:nvSpPr>
          <p:cNvPr id="2" name="מציין מיקום טקסט 1"/>
          <p:cNvSpPr>
            <a:spLocks noGrp="1"/>
          </p:cNvSpPr>
          <p:nvPr>
            <p:ph idx="1"/>
          </p:nvPr>
        </p:nvSpPr>
        <p:spPr>
          <a:xfrm>
            <a:off x="2986368" y="1450310"/>
            <a:ext cx="5770282" cy="4229037"/>
          </a:xfrm>
        </p:spPr>
        <p:txBody>
          <a:bodyPr>
            <a:normAutofit/>
          </a:bodyPr>
          <a:lstStyle/>
          <a:p>
            <a:pPr marL="0" lvl="0" indent="0">
              <a:spcBef>
                <a:spcPts val="0"/>
              </a:spcBef>
              <a:buNone/>
            </a:pPr>
            <a:r>
              <a:rPr lang="he-IL" b="1" dirty="0">
                <a:solidFill>
                  <a:srgbClr val="595959"/>
                </a:solidFill>
              </a:rPr>
              <a:t>נסו להעריך: איזה אחוז מהפירות והירקות נזרקים לפני הגעתם לצרכן, בגלל הדרך הארוכה ובעיות אחסון</a:t>
            </a:r>
            <a:r>
              <a:rPr lang="he-IL" b="1" dirty="0" smtClean="0">
                <a:solidFill>
                  <a:srgbClr val="595959"/>
                </a:solidFill>
              </a:rPr>
              <a:t>?</a:t>
            </a:r>
          </a:p>
          <a:p>
            <a:pPr marL="0" lvl="0" indent="0">
              <a:spcBef>
                <a:spcPts val="0"/>
              </a:spcBef>
              <a:buNone/>
            </a:pPr>
            <a:endParaRPr lang="he-IL" dirty="0"/>
          </a:p>
          <a:p>
            <a:pPr marL="0" lvl="0" indent="0">
              <a:spcBef>
                <a:spcPts val="0"/>
              </a:spcBef>
              <a:buNone/>
            </a:pPr>
            <a:r>
              <a:rPr lang="he-IL" dirty="0">
                <a:solidFill>
                  <a:schemeClr val="bg1">
                    <a:lumMod val="65000"/>
                  </a:schemeClr>
                </a:solidFill>
              </a:rPr>
              <a:t>א. בערך אחוז</a:t>
            </a:r>
          </a:p>
          <a:p>
            <a:pPr marL="0" lvl="0" indent="0">
              <a:spcBef>
                <a:spcPts val="0"/>
              </a:spcBef>
              <a:buNone/>
            </a:pPr>
            <a:r>
              <a:rPr lang="he-IL" dirty="0">
                <a:solidFill>
                  <a:schemeClr val="bg1">
                    <a:lumMod val="65000"/>
                  </a:schemeClr>
                </a:solidFill>
              </a:rPr>
              <a:t>ב. בין 10 ל-20 אחוז</a:t>
            </a:r>
          </a:p>
          <a:p>
            <a:pPr marL="0" lvl="0" indent="0">
              <a:spcBef>
                <a:spcPts val="0"/>
              </a:spcBef>
              <a:buNone/>
            </a:pPr>
            <a:r>
              <a:rPr lang="he-IL" b="1" dirty="0">
                <a:solidFill>
                  <a:srgbClr val="595959"/>
                </a:solidFill>
              </a:rPr>
              <a:t>ג. בין 35 ל-55 אחוז </a:t>
            </a:r>
          </a:p>
          <a:p>
            <a:pPr marL="0" lvl="0" indent="0">
              <a:spcBef>
                <a:spcPts val="0"/>
              </a:spcBef>
              <a:buNone/>
            </a:pPr>
            <a:r>
              <a:rPr lang="he-IL" dirty="0">
                <a:solidFill>
                  <a:schemeClr val="bg1">
                    <a:lumMod val="65000"/>
                  </a:schemeClr>
                </a:solidFill>
              </a:rPr>
              <a:t>ד. כמעט 90 </a:t>
            </a:r>
            <a:r>
              <a:rPr lang="he-IL" dirty="0" smtClean="0">
                <a:solidFill>
                  <a:schemeClr val="bg1">
                    <a:lumMod val="65000"/>
                  </a:schemeClr>
                </a:solidFill>
              </a:rPr>
              <a:t>אחוז</a:t>
            </a:r>
          </a:p>
          <a:p>
            <a:pPr marL="0" lvl="0" indent="0">
              <a:spcBef>
                <a:spcPts val="0"/>
              </a:spcBef>
              <a:buNone/>
            </a:pPr>
            <a:endParaRPr lang="he-IL" dirty="0">
              <a:solidFill>
                <a:schemeClr val="bg1">
                  <a:lumMod val="65000"/>
                </a:schemeClr>
              </a:solidFill>
            </a:endParaRPr>
          </a:p>
          <a:p>
            <a:pPr marL="0" indent="0">
              <a:spcBef>
                <a:spcPts val="0"/>
              </a:spcBef>
              <a:buNone/>
            </a:pPr>
            <a:r>
              <a:rPr lang="he-IL" b="1" dirty="0" smtClean="0">
                <a:solidFill>
                  <a:srgbClr val="595959"/>
                </a:solidFill>
              </a:rPr>
              <a:t>ההשלכות הן:</a:t>
            </a:r>
          </a:p>
          <a:p>
            <a:pPr marL="342900" lvl="0" indent="-342900">
              <a:spcBef>
                <a:spcPts val="0"/>
              </a:spcBef>
              <a:buClr>
                <a:schemeClr val="dk1"/>
              </a:buClr>
              <a:buSzPts val="2000"/>
            </a:pPr>
            <a:r>
              <a:rPr lang="he-IL" dirty="0" smtClean="0">
                <a:solidFill>
                  <a:srgbClr val="595959"/>
                </a:solidFill>
              </a:rPr>
              <a:t>יש לנו פחות מזון לצריכה</a:t>
            </a:r>
          </a:p>
          <a:p>
            <a:pPr marL="342900" lvl="0" indent="-342900">
              <a:spcBef>
                <a:spcPts val="0"/>
              </a:spcBef>
              <a:buClr>
                <a:schemeClr val="dk1"/>
              </a:buClr>
              <a:buSzPts val="2000"/>
            </a:pPr>
            <a:r>
              <a:rPr lang="he-IL" dirty="0" smtClean="0">
                <a:solidFill>
                  <a:srgbClr val="595959"/>
                </a:solidFill>
              </a:rPr>
              <a:t>המחיר </a:t>
            </a:r>
            <a:r>
              <a:rPr lang="he-IL" dirty="0">
                <a:solidFill>
                  <a:srgbClr val="595959"/>
                </a:solidFill>
              </a:rPr>
              <a:t>של </a:t>
            </a:r>
            <a:r>
              <a:rPr lang="he-IL" b="1" dirty="0">
                <a:solidFill>
                  <a:srgbClr val="595959"/>
                </a:solidFill>
              </a:rPr>
              <a:t>המזון מתייקר</a:t>
            </a:r>
            <a:r>
              <a:rPr lang="he-IL" dirty="0">
                <a:solidFill>
                  <a:srgbClr val="595959"/>
                </a:solidFill>
              </a:rPr>
              <a:t>: אנחנו משלמים על התוצרת האבודה</a:t>
            </a:r>
          </a:p>
          <a:p>
            <a:pPr marL="342900" lvl="0" indent="-342900">
              <a:spcBef>
                <a:spcPts val="0"/>
              </a:spcBef>
              <a:buClr>
                <a:schemeClr val="dk1"/>
              </a:buClr>
              <a:buSzPts val="2000"/>
            </a:pPr>
            <a:r>
              <a:rPr lang="he-IL" b="1" dirty="0">
                <a:solidFill>
                  <a:srgbClr val="595959"/>
                </a:solidFill>
              </a:rPr>
              <a:t>בזבוז משאבים </a:t>
            </a:r>
            <a:r>
              <a:rPr lang="he-IL" dirty="0">
                <a:solidFill>
                  <a:srgbClr val="595959"/>
                </a:solidFill>
              </a:rPr>
              <a:t>(מים, דשן, חומרי הדברה, דלק</a:t>
            </a:r>
            <a:r>
              <a:rPr lang="he-IL" dirty="0" smtClean="0">
                <a:solidFill>
                  <a:srgbClr val="595959"/>
                </a:solidFill>
              </a:rPr>
              <a:t>) </a:t>
            </a:r>
            <a:r>
              <a:rPr lang="he-IL" dirty="0">
                <a:solidFill>
                  <a:srgbClr val="595959"/>
                </a:solidFill>
              </a:rPr>
              <a:t>ששימשו לגידול, לאריזה ולהובלה, </a:t>
            </a:r>
            <a:r>
              <a:rPr lang="he-IL" dirty="0" smtClean="0">
                <a:solidFill>
                  <a:srgbClr val="595959"/>
                </a:solidFill>
              </a:rPr>
              <a:t>אשר מגדיל </a:t>
            </a:r>
            <a:r>
              <a:rPr lang="he-IL" dirty="0">
                <a:solidFill>
                  <a:srgbClr val="595959"/>
                </a:solidFill>
              </a:rPr>
              <a:t>את הפגיעה בסביבה.</a:t>
            </a:r>
            <a:r>
              <a:rPr lang="he-IL" dirty="0">
                <a:solidFill>
                  <a:schemeClr val="dk1"/>
                </a:solidFill>
              </a:rPr>
              <a:t/>
            </a:r>
            <a:br>
              <a:rPr lang="he-IL" dirty="0">
                <a:solidFill>
                  <a:schemeClr val="dk1"/>
                </a:solidFill>
              </a:rPr>
            </a:br>
            <a:endParaRPr lang="he-IL" dirty="0">
              <a:solidFill>
                <a:schemeClr val="dk1"/>
              </a:solidFill>
            </a:endParaRPr>
          </a:p>
          <a:p>
            <a:pPr marL="0" indent="0">
              <a:spcBef>
                <a:spcPts val="0"/>
              </a:spcBef>
              <a:buNone/>
            </a:pPr>
            <a:endParaRPr lang="he-IL" b="1" dirty="0">
              <a:solidFill>
                <a:schemeClr val="tx1"/>
              </a:solidFill>
            </a:endParaRPr>
          </a:p>
          <a:p>
            <a:pPr marL="0" lvl="0" indent="0">
              <a:spcBef>
                <a:spcPts val="0"/>
              </a:spcBef>
              <a:buNone/>
            </a:pPr>
            <a:endParaRPr lang="he-IL" dirty="0">
              <a:solidFill>
                <a:schemeClr val="bg1">
                  <a:lumMod val="65000"/>
                </a:schemeClr>
              </a:solidFill>
            </a:endParaRPr>
          </a:p>
          <a:p>
            <a:pPr marL="50800" indent="0">
              <a:buNone/>
            </a:pP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105" y="4032482"/>
            <a:ext cx="2354696" cy="1766022"/>
          </a:xfrm>
          <a:prstGeom prst="rect">
            <a:avLst/>
          </a:prstGeom>
        </p:spPr>
      </p:pic>
    </p:spTree>
    <p:extLst>
      <p:ext uri="{BB962C8B-B14F-4D97-AF65-F5344CB8AC3E}">
        <p14:creationId xmlns:p14="http://schemas.microsoft.com/office/powerpoint/2010/main" val="2583447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628650" y="1122363"/>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2" name="מציין מיקום טקסט 1"/>
          <p:cNvSpPr>
            <a:spLocks noGrp="1"/>
          </p:cNvSpPr>
          <p:nvPr>
            <p:ph idx="1"/>
          </p:nvPr>
        </p:nvSpPr>
        <p:spPr/>
        <p:txBody>
          <a:bodyPr>
            <a:normAutofit/>
          </a:bodyPr>
          <a:lstStyle/>
          <a:p>
            <a:pPr marL="0" indent="0">
              <a:spcBef>
                <a:spcPts val="0"/>
              </a:spcBef>
              <a:buNone/>
            </a:pPr>
            <a:r>
              <a:rPr lang="he-IL" b="1" dirty="0" smtClean="0">
                <a:solidFill>
                  <a:srgbClr val="595959"/>
                </a:solidFill>
              </a:rPr>
              <a:t>העריכו:</a:t>
            </a:r>
            <a:r>
              <a:rPr lang="en-US" b="1" dirty="0" smtClean="0">
                <a:solidFill>
                  <a:srgbClr val="595959"/>
                </a:solidFill>
              </a:rPr>
              <a:t> </a:t>
            </a:r>
            <a:r>
              <a:rPr lang="he-IL" b="1" dirty="0" smtClean="0">
                <a:solidFill>
                  <a:srgbClr val="595959"/>
                </a:solidFill>
              </a:rPr>
              <a:t>כמה </a:t>
            </a:r>
            <a:r>
              <a:rPr lang="he-IL" b="1" dirty="0">
                <a:solidFill>
                  <a:srgbClr val="595959"/>
                </a:solidFill>
              </a:rPr>
              <a:t>זמן עגבניה שמוכנה לקטיף יכולה להשאר על השיח בתנאי חום וללא השקייה, לפני שהיא תהפוך ללא מתאימה לקטיף?</a:t>
            </a:r>
          </a:p>
          <a:p>
            <a:pPr marL="0" lvl="0" indent="0">
              <a:spcBef>
                <a:spcPts val="0"/>
              </a:spcBef>
              <a:buNone/>
            </a:pPr>
            <a:endParaRPr lang="he-IL" b="1" dirty="0" smtClean="0">
              <a:solidFill>
                <a:srgbClr val="595959"/>
              </a:solidFill>
            </a:endParaRPr>
          </a:p>
          <a:p>
            <a:pPr marL="0" lvl="0" indent="0">
              <a:spcBef>
                <a:spcPts val="0"/>
              </a:spcBef>
              <a:buNone/>
            </a:pPr>
            <a:endParaRPr lang="he-IL" dirty="0"/>
          </a:p>
          <a:p>
            <a:pPr marL="0" indent="0">
              <a:spcBef>
                <a:spcPts val="0"/>
              </a:spcBef>
              <a:buNone/>
            </a:pPr>
            <a:r>
              <a:rPr lang="he-IL" dirty="0">
                <a:solidFill>
                  <a:srgbClr val="595959"/>
                </a:solidFill>
              </a:rPr>
              <a:t>א. עד 24 שעות</a:t>
            </a:r>
          </a:p>
          <a:p>
            <a:pPr marL="0" indent="0">
              <a:spcBef>
                <a:spcPts val="0"/>
              </a:spcBef>
              <a:buNone/>
            </a:pPr>
            <a:r>
              <a:rPr lang="he-IL" dirty="0">
                <a:solidFill>
                  <a:srgbClr val="595959"/>
                </a:solidFill>
              </a:rPr>
              <a:t>ב. </a:t>
            </a:r>
            <a:r>
              <a:rPr lang="he-IL" dirty="0" smtClean="0">
                <a:solidFill>
                  <a:srgbClr val="595959"/>
                </a:solidFill>
              </a:rPr>
              <a:t>כמה ימים</a:t>
            </a:r>
            <a:endParaRPr lang="he-IL" dirty="0">
              <a:solidFill>
                <a:srgbClr val="595959"/>
              </a:solidFill>
            </a:endParaRPr>
          </a:p>
          <a:p>
            <a:pPr marL="0" indent="0">
              <a:spcBef>
                <a:spcPts val="0"/>
              </a:spcBef>
              <a:buNone/>
            </a:pPr>
            <a:r>
              <a:rPr lang="he-IL" dirty="0">
                <a:solidFill>
                  <a:srgbClr val="595959"/>
                </a:solidFill>
              </a:rPr>
              <a:t>ג. </a:t>
            </a:r>
            <a:r>
              <a:rPr lang="he-IL" dirty="0" smtClean="0">
                <a:solidFill>
                  <a:srgbClr val="595959"/>
                </a:solidFill>
              </a:rPr>
              <a:t>שבועיים שלושה</a:t>
            </a:r>
            <a:endParaRPr lang="he-IL" dirty="0">
              <a:solidFill>
                <a:srgbClr val="595959"/>
              </a:solidFill>
            </a:endParaRPr>
          </a:p>
          <a:p>
            <a:pPr marL="0" indent="0">
              <a:spcBef>
                <a:spcPts val="0"/>
              </a:spcBef>
              <a:buNone/>
            </a:pPr>
            <a:r>
              <a:rPr lang="he-IL" dirty="0">
                <a:solidFill>
                  <a:srgbClr val="595959"/>
                </a:solidFill>
              </a:rPr>
              <a:t>ד. עגבניות הן מאד עמידית - יותר מחודש</a:t>
            </a:r>
          </a:p>
          <a:p>
            <a:pPr marL="0" lvl="0" indent="0">
              <a:spcBef>
                <a:spcPts val="0"/>
              </a:spcBef>
              <a:buNone/>
            </a:pPr>
            <a:endParaRPr lang="he-IL" dirty="0">
              <a:solidFill>
                <a:schemeClr val="bg1">
                  <a:lumMod val="65000"/>
                </a:schemeClr>
              </a:solidFill>
            </a:endParaRPr>
          </a:p>
          <a:p>
            <a:pPr marL="0" lvl="0" indent="0">
              <a:spcBef>
                <a:spcPts val="0"/>
              </a:spcBef>
              <a:buNone/>
            </a:pPr>
            <a:endParaRPr lang="he-IL" dirty="0">
              <a:solidFill>
                <a:srgbClr val="595959"/>
              </a:solidFill>
            </a:endParaRPr>
          </a:p>
          <a:p>
            <a:pPr marL="50800" indent="0">
              <a:buNone/>
            </a:pPr>
            <a:endParaRPr lang="en-US" dirty="0">
              <a:solidFill>
                <a:srgbClr val="595959"/>
              </a:solidFill>
            </a:endParaRPr>
          </a:p>
        </p:txBody>
      </p:sp>
      <p:pic>
        <p:nvPicPr>
          <p:cNvPr id="6" name="תמונה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694" y="3262982"/>
            <a:ext cx="1693641" cy="1855798"/>
          </a:xfrm>
          <a:prstGeom prst="rect">
            <a:avLst/>
          </a:prstGeom>
        </p:spPr>
      </p:pic>
    </p:spTree>
    <p:extLst>
      <p:ext uri="{BB962C8B-B14F-4D97-AF65-F5344CB8AC3E}">
        <p14:creationId xmlns:p14="http://schemas.microsoft.com/office/powerpoint/2010/main" val="2305639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628650" y="1122363"/>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2" name="מציין מיקום טקסט 1"/>
          <p:cNvSpPr>
            <a:spLocks noGrp="1"/>
          </p:cNvSpPr>
          <p:nvPr>
            <p:ph idx="1"/>
          </p:nvPr>
        </p:nvSpPr>
        <p:spPr/>
        <p:txBody>
          <a:bodyPr>
            <a:normAutofit/>
          </a:bodyPr>
          <a:lstStyle/>
          <a:p>
            <a:pPr marL="0" indent="0">
              <a:spcBef>
                <a:spcPts val="0"/>
              </a:spcBef>
              <a:buNone/>
            </a:pPr>
            <a:r>
              <a:rPr lang="he-IL" b="1" dirty="0" smtClean="0">
                <a:solidFill>
                  <a:srgbClr val="595959"/>
                </a:solidFill>
              </a:rPr>
              <a:t>העריכו:</a:t>
            </a:r>
            <a:r>
              <a:rPr lang="en-US" b="1" dirty="0" smtClean="0">
                <a:solidFill>
                  <a:srgbClr val="595959"/>
                </a:solidFill>
              </a:rPr>
              <a:t> </a:t>
            </a:r>
            <a:r>
              <a:rPr lang="he-IL" b="1" dirty="0" smtClean="0">
                <a:solidFill>
                  <a:srgbClr val="595959"/>
                </a:solidFill>
              </a:rPr>
              <a:t>כמה </a:t>
            </a:r>
            <a:r>
              <a:rPr lang="he-IL" b="1" dirty="0">
                <a:solidFill>
                  <a:srgbClr val="595959"/>
                </a:solidFill>
              </a:rPr>
              <a:t>זמן עגבניה שמוכנה לקטיף יכולה להשאר על השיח בתנאי חום וללא השקייה, לפני שהיא תהפוך ללא מתאימה לקטיף?</a:t>
            </a:r>
          </a:p>
          <a:p>
            <a:pPr marL="0" lvl="0" indent="0">
              <a:spcBef>
                <a:spcPts val="0"/>
              </a:spcBef>
              <a:buNone/>
            </a:pPr>
            <a:endParaRPr lang="he-IL" b="1" dirty="0" smtClean="0">
              <a:solidFill>
                <a:srgbClr val="595959"/>
              </a:solidFill>
            </a:endParaRPr>
          </a:p>
          <a:p>
            <a:pPr marL="0" lvl="0" indent="0">
              <a:spcBef>
                <a:spcPts val="0"/>
              </a:spcBef>
              <a:buNone/>
            </a:pPr>
            <a:endParaRPr lang="he-IL" dirty="0"/>
          </a:p>
          <a:p>
            <a:pPr marL="0" indent="0">
              <a:spcBef>
                <a:spcPts val="0"/>
              </a:spcBef>
              <a:buNone/>
            </a:pPr>
            <a:r>
              <a:rPr lang="he-IL" dirty="0">
                <a:solidFill>
                  <a:schemeClr val="bg1">
                    <a:lumMod val="65000"/>
                  </a:schemeClr>
                </a:solidFill>
              </a:rPr>
              <a:t>א. עד 24 שעות</a:t>
            </a:r>
          </a:p>
          <a:p>
            <a:pPr marL="0" indent="0">
              <a:spcBef>
                <a:spcPts val="0"/>
              </a:spcBef>
              <a:buNone/>
            </a:pPr>
            <a:r>
              <a:rPr lang="he-IL" b="1" dirty="0">
                <a:solidFill>
                  <a:srgbClr val="595959"/>
                </a:solidFill>
              </a:rPr>
              <a:t>ב. </a:t>
            </a:r>
            <a:r>
              <a:rPr lang="he-IL" b="1" dirty="0" smtClean="0">
                <a:solidFill>
                  <a:srgbClr val="595959"/>
                </a:solidFill>
              </a:rPr>
              <a:t>כמה ימים</a:t>
            </a:r>
            <a:endParaRPr lang="he-IL" b="1" dirty="0">
              <a:solidFill>
                <a:srgbClr val="595959"/>
              </a:solidFill>
            </a:endParaRPr>
          </a:p>
          <a:p>
            <a:pPr marL="0" indent="0">
              <a:spcBef>
                <a:spcPts val="0"/>
              </a:spcBef>
              <a:buNone/>
            </a:pPr>
            <a:r>
              <a:rPr lang="he-IL" dirty="0">
                <a:solidFill>
                  <a:schemeClr val="bg1">
                    <a:lumMod val="65000"/>
                  </a:schemeClr>
                </a:solidFill>
              </a:rPr>
              <a:t>ג. </a:t>
            </a:r>
            <a:r>
              <a:rPr lang="he-IL" dirty="0" smtClean="0">
                <a:solidFill>
                  <a:schemeClr val="bg1">
                    <a:lumMod val="65000"/>
                  </a:schemeClr>
                </a:solidFill>
              </a:rPr>
              <a:t>שבועיים שלושה</a:t>
            </a:r>
            <a:endParaRPr lang="he-IL" dirty="0">
              <a:solidFill>
                <a:schemeClr val="bg1">
                  <a:lumMod val="65000"/>
                </a:schemeClr>
              </a:solidFill>
            </a:endParaRPr>
          </a:p>
          <a:p>
            <a:pPr marL="0" indent="0">
              <a:spcBef>
                <a:spcPts val="0"/>
              </a:spcBef>
              <a:buNone/>
            </a:pPr>
            <a:r>
              <a:rPr lang="he-IL" dirty="0">
                <a:solidFill>
                  <a:schemeClr val="bg1">
                    <a:lumMod val="65000"/>
                  </a:schemeClr>
                </a:solidFill>
              </a:rPr>
              <a:t>ד. עגבניות הן מאד עמידית - יותר מחודש</a:t>
            </a:r>
          </a:p>
          <a:p>
            <a:pPr marL="0" lvl="0" indent="0">
              <a:spcBef>
                <a:spcPts val="0"/>
              </a:spcBef>
              <a:buNone/>
            </a:pPr>
            <a:endParaRPr lang="he-IL" dirty="0">
              <a:solidFill>
                <a:schemeClr val="bg1">
                  <a:lumMod val="65000"/>
                </a:schemeClr>
              </a:solidFill>
            </a:endParaRPr>
          </a:p>
          <a:p>
            <a:pPr marL="0" lvl="0" indent="0">
              <a:spcBef>
                <a:spcPts val="0"/>
              </a:spcBef>
              <a:buNone/>
            </a:pPr>
            <a:endParaRPr lang="he-IL" dirty="0">
              <a:solidFill>
                <a:srgbClr val="595959"/>
              </a:solidFill>
            </a:endParaRPr>
          </a:p>
          <a:p>
            <a:pPr marL="50800" indent="0">
              <a:buNone/>
            </a:pPr>
            <a:endParaRPr lang="en-US" dirty="0">
              <a:solidFill>
                <a:schemeClr val="bg1">
                  <a:lumMod val="65000"/>
                </a:schemeClr>
              </a:solidFill>
            </a:endParaRPr>
          </a:p>
        </p:txBody>
      </p:sp>
      <p:pic>
        <p:nvPicPr>
          <p:cNvPr id="6" name="תמונה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694" y="3262982"/>
            <a:ext cx="1693641" cy="1855798"/>
          </a:xfrm>
          <a:prstGeom prst="rect">
            <a:avLst/>
          </a:prstGeom>
        </p:spPr>
      </p:pic>
    </p:spTree>
    <p:extLst>
      <p:ext uri="{BB962C8B-B14F-4D97-AF65-F5344CB8AC3E}">
        <p14:creationId xmlns:p14="http://schemas.microsoft.com/office/powerpoint/2010/main" val="4095378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p:nvPr/>
        </p:nvSpPr>
        <p:spPr>
          <a:xfrm>
            <a:off x="254611" y="3159946"/>
            <a:ext cx="7886700" cy="273917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3200" dirty="0">
              <a:solidFill>
                <a:srgbClr val="595959"/>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r>
              <a:rPr lang="x-none" sz="2000" dirty="0">
                <a:solidFill>
                  <a:schemeClr val="dk1"/>
                </a:solidFill>
                <a:latin typeface="Calibri" panose="020F0502020204030204" pitchFamily="34" charset="0"/>
                <a:cs typeface="Calibri" panose="020F0502020204030204" pitchFamily="34" charset="0"/>
                <a:sym typeface="Arial"/>
              </a:rPr>
              <a:t/>
            </a:r>
            <a:br>
              <a:rPr lang="x-none" sz="2000" dirty="0">
                <a:solidFill>
                  <a:schemeClr val="dk1"/>
                </a:solidFill>
                <a:latin typeface="Calibri" panose="020F0502020204030204" pitchFamily="34" charset="0"/>
                <a:cs typeface="Calibri" panose="020F0502020204030204" pitchFamily="34" charset="0"/>
                <a:sym typeface="Arial"/>
              </a:rPr>
            </a:br>
            <a:endParaRPr sz="2000" dirty="0">
              <a:solidFill>
                <a:schemeClr val="dk1"/>
              </a:solidFill>
              <a:latin typeface="Calibri" panose="020F0502020204030204" pitchFamily="34" charset="0"/>
              <a:cs typeface="Calibri" panose="020F0502020204030204" pitchFamily="34" charset="0"/>
              <a:sym typeface="Arial"/>
            </a:endParaRPr>
          </a:p>
        </p:txBody>
      </p:sp>
      <p:sp>
        <p:nvSpPr>
          <p:cNvPr id="253" name="Google Shape;2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2" name="מציין מיקום טקסט 1"/>
          <p:cNvSpPr>
            <a:spLocks noGrp="1"/>
          </p:cNvSpPr>
          <p:nvPr>
            <p:ph idx="1"/>
          </p:nvPr>
        </p:nvSpPr>
        <p:spPr/>
        <p:txBody>
          <a:bodyPr>
            <a:normAutofit/>
          </a:bodyPr>
          <a:lstStyle/>
          <a:p>
            <a:pPr marL="0" lvl="0" indent="0">
              <a:spcBef>
                <a:spcPts val="0"/>
              </a:spcBef>
              <a:buNone/>
            </a:pPr>
            <a:endParaRPr lang="he-IL" dirty="0">
              <a:solidFill>
                <a:schemeClr val="bg1">
                  <a:lumMod val="65000"/>
                </a:schemeClr>
              </a:solidFill>
            </a:endParaRPr>
          </a:p>
          <a:p>
            <a:pPr marL="0" lvl="0" indent="0">
              <a:spcBef>
                <a:spcPts val="0"/>
              </a:spcBef>
              <a:buNone/>
            </a:pPr>
            <a:endParaRPr lang="he-IL" dirty="0">
              <a:solidFill>
                <a:srgbClr val="595959"/>
              </a:solidFill>
            </a:endParaRPr>
          </a:p>
          <a:p>
            <a:pPr marL="50800" indent="0">
              <a:buNone/>
            </a:pPr>
            <a:endParaRPr lang="en-US" dirty="0">
              <a:solidFill>
                <a:schemeClr val="bg1">
                  <a:lumMod val="65000"/>
                </a:schemeClr>
              </a:solidFill>
            </a:endParaRPr>
          </a:p>
        </p:txBody>
      </p:sp>
      <p:sp>
        <p:nvSpPr>
          <p:cNvPr id="3" name="Rectangle 2"/>
          <p:cNvSpPr/>
          <p:nvPr/>
        </p:nvSpPr>
        <p:spPr>
          <a:xfrm>
            <a:off x="2413306" y="3340245"/>
            <a:ext cx="6306749" cy="2339102"/>
          </a:xfrm>
          <a:prstGeom prst="rect">
            <a:avLst/>
          </a:prstGeom>
        </p:spPr>
        <p:txBody>
          <a:bodyPr wrap="square">
            <a:spAutoFit/>
          </a:bodyPr>
          <a:lstStyle/>
          <a:p>
            <a:pPr algn="r" rtl="1">
              <a:spcAft>
                <a:spcPts val="800"/>
              </a:spcAft>
            </a:pPr>
            <a:r>
              <a:rPr lang="he-IL" sz="1800" dirty="0" smtClean="0">
                <a:solidFill>
                  <a:srgbClr val="3B3838"/>
                </a:solidFill>
                <a:latin typeface="Arial" panose="020B0604020202020204" pitchFamily="34" charset="0"/>
              </a:rPr>
              <a:t>ביבולים רבים</a:t>
            </a:r>
            <a:r>
              <a:rPr lang="he-IL" sz="1800" dirty="0">
                <a:solidFill>
                  <a:srgbClr val="3B3838"/>
                </a:solidFill>
                <a:latin typeface="Arial" panose="020B0604020202020204" pitchFamily="34" charset="0"/>
              </a:rPr>
              <a:t>, ולא רק </a:t>
            </a:r>
            <a:r>
              <a:rPr lang="he-IL" sz="1800" dirty="0" smtClean="0">
                <a:solidFill>
                  <a:srgbClr val="3B3838"/>
                </a:solidFill>
                <a:latin typeface="Arial" panose="020B0604020202020204" pitchFamily="34" charset="0"/>
              </a:rPr>
              <a:t>בעגבניות</a:t>
            </a:r>
            <a:r>
              <a:rPr lang="he-IL" sz="1800" dirty="0">
                <a:solidFill>
                  <a:srgbClr val="3B3838"/>
                </a:solidFill>
                <a:latin typeface="Arial" panose="020B0604020202020204" pitchFamily="34" charset="0"/>
              </a:rPr>
              <a:t>, חלק מהמזון יכול </a:t>
            </a:r>
            <a:r>
              <a:rPr lang="he-IL" sz="1800" dirty="0" smtClean="0">
                <a:solidFill>
                  <a:srgbClr val="3B3838"/>
                </a:solidFill>
                <a:latin typeface="Arial" panose="020B0604020202020204" pitchFamily="34" charset="0"/>
              </a:rPr>
              <a:t>לההרס בשדה: </a:t>
            </a:r>
            <a:r>
              <a:rPr lang="en-US" sz="1800" dirty="0" smtClean="0">
                <a:solidFill>
                  <a:srgbClr val="3B3838"/>
                </a:solidFill>
                <a:latin typeface="Arial" panose="020B0604020202020204" pitchFamily="34" charset="0"/>
              </a:rPr>
              <a:t/>
            </a:r>
            <a:br>
              <a:rPr lang="en-US" sz="1800" dirty="0" smtClean="0">
                <a:solidFill>
                  <a:srgbClr val="3B3838"/>
                </a:solidFill>
                <a:latin typeface="Arial" panose="020B0604020202020204" pitchFamily="34" charset="0"/>
              </a:rPr>
            </a:br>
            <a:r>
              <a:rPr lang="he-IL" sz="1800" dirty="0" smtClean="0">
                <a:solidFill>
                  <a:srgbClr val="3B3838"/>
                </a:solidFill>
                <a:latin typeface="Arial" panose="020B0604020202020204" pitchFamily="34" charset="0"/>
              </a:rPr>
              <a:t>הוא </a:t>
            </a:r>
            <a:r>
              <a:rPr lang="he-IL" sz="1800" dirty="0">
                <a:solidFill>
                  <a:srgbClr val="3B3838"/>
                </a:solidFill>
                <a:latin typeface="Arial" panose="020B0604020202020204" pitchFamily="34" charset="0"/>
              </a:rPr>
              <a:t>יכול להרקב או להיות מותקף על ידי פטריות או חרקים. </a:t>
            </a:r>
            <a:endParaRPr lang="he-IL" sz="1800" dirty="0" smtClean="0">
              <a:solidFill>
                <a:srgbClr val="3B3838"/>
              </a:solidFill>
              <a:latin typeface="Arial" panose="020B0604020202020204" pitchFamily="34" charset="0"/>
            </a:endParaRPr>
          </a:p>
          <a:p>
            <a:pPr algn="r" rtl="1">
              <a:spcAft>
                <a:spcPts val="800"/>
              </a:spcAft>
            </a:pPr>
            <a:r>
              <a:rPr lang="he-IL" sz="1800" dirty="0" smtClean="0">
                <a:solidFill>
                  <a:srgbClr val="3B3838"/>
                </a:solidFill>
                <a:latin typeface="Arial" panose="020B0604020202020204" pitchFamily="34" charset="0"/>
              </a:rPr>
              <a:t>לכן </a:t>
            </a:r>
            <a:r>
              <a:rPr lang="he-IL" sz="1800" dirty="0">
                <a:solidFill>
                  <a:srgbClr val="3B3838"/>
                </a:solidFill>
                <a:latin typeface="Arial" panose="020B0604020202020204" pitchFamily="34" charset="0"/>
              </a:rPr>
              <a:t>חשוב מאד לקטוף את התוצרת בהקדם האפשרי, כל רגע שעובר מעמיד </a:t>
            </a:r>
            <a:r>
              <a:rPr lang="he-IL" sz="1800" dirty="0" smtClean="0">
                <a:solidFill>
                  <a:srgbClr val="3B3838"/>
                </a:solidFill>
                <a:latin typeface="Arial" panose="020B0604020202020204" pitchFamily="34" charset="0"/>
              </a:rPr>
              <a:t>את התוצרת בסכנות רבות לקלקול</a:t>
            </a:r>
            <a:r>
              <a:rPr lang="he-IL" sz="1800" dirty="0">
                <a:solidFill>
                  <a:srgbClr val="3B3838"/>
                </a:solidFill>
                <a:latin typeface="Arial" panose="020B0604020202020204" pitchFamily="34" charset="0"/>
              </a:rPr>
              <a:t>!</a:t>
            </a:r>
            <a:endParaRPr lang="he-IL" sz="1800" dirty="0" smtClean="0">
              <a:solidFill>
                <a:srgbClr val="3B3838"/>
              </a:solidFill>
              <a:latin typeface="Arial" panose="020B0604020202020204" pitchFamily="34" charset="0"/>
            </a:endParaRPr>
          </a:p>
          <a:p>
            <a:pPr algn="r" rtl="1">
              <a:spcAft>
                <a:spcPts val="800"/>
              </a:spcAft>
            </a:pPr>
            <a:r>
              <a:rPr lang="he-IL" sz="1800" dirty="0" smtClean="0">
                <a:solidFill>
                  <a:srgbClr val="3B3838"/>
                </a:solidFill>
                <a:latin typeface="Arial" panose="020B0604020202020204" pitchFamily="34" charset="0"/>
              </a:rPr>
              <a:t>למשל </a:t>
            </a:r>
            <a:r>
              <a:rPr lang="he-IL" sz="1800" dirty="0">
                <a:solidFill>
                  <a:srgbClr val="3B3838"/>
                </a:solidFill>
                <a:latin typeface="Arial" panose="020B0604020202020204" pitchFamily="34" charset="0"/>
              </a:rPr>
              <a:t>מומלץ לקטוף תפוז </a:t>
            </a:r>
            <a:r>
              <a:rPr lang="he-IL" sz="1800" dirty="0" smtClean="0">
                <a:solidFill>
                  <a:srgbClr val="3B3838"/>
                </a:solidFill>
                <a:latin typeface="Arial" panose="020B0604020202020204" pitchFamily="34" charset="0"/>
              </a:rPr>
              <a:t>שמבשיל </a:t>
            </a:r>
            <a:r>
              <a:rPr lang="he-IL" sz="1800" dirty="0">
                <a:solidFill>
                  <a:srgbClr val="3B3838"/>
                </a:solidFill>
                <a:latin typeface="Arial" panose="020B0604020202020204" pitchFamily="34" charset="0"/>
              </a:rPr>
              <a:t>על העץ תוך יומיים לכל היותר. </a:t>
            </a:r>
            <a:endParaRPr lang="he-IL" sz="1800" dirty="0"/>
          </a:p>
          <a:p>
            <a:r>
              <a:rPr lang="he-IL" sz="1800" dirty="0"/>
              <a:t/>
            </a:r>
            <a:br>
              <a:rPr lang="he-IL" sz="1800" dirty="0"/>
            </a:br>
            <a:endParaRPr lang="en-US" sz="18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21" y="-17462"/>
            <a:ext cx="3798970" cy="2849227"/>
          </a:xfrm>
          <a:prstGeom prst="rect">
            <a:avLst/>
          </a:prstGeom>
        </p:spPr>
      </p:pic>
    </p:spTree>
    <p:extLst>
      <p:ext uri="{BB962C8B-B14F-4D97-AF65-F5344CB8AC3E}">
        <p14:creationId xmlns:p14="http://schemas.microsoft.com/office/powerpoint/2010/main" val="1185011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rgbClr val="282828"/>
              </a:buClr>
              <a:buSzPts val="3500"/>
              <a:buFont typeface="Arial"/>
            </a:pPr>
            <a:r>
              <a:rPr lang="x-none" dirty="0"/>
              <a:t>בטחון תזונתי</a:t>
            </a:r>
            <a:r>
              <a:rPr lang="he-IL" dirty="0"/>
              <a:t> – להכיר את המושג</a:t>
            </a:r>
            <a:endParaRPr dirty="0"/>
          </a:p>
        </p:txBody>
      </p:sp>
      <p:pic>
        <p:nvPicPr>
          <p:cNvPr id="284" name="Google Shape;284;p22" descr="Emblem of the United Nations.sv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8500" y="2581070"/>
            <a:ext cx="1810115" cy="1537891"/>
          </a:xfrm>
          <a:prstGeom prst="rect">
            <a:avLst/>
          </a:prstGeom>
          <a:noFill/>
          <a:ln>
            <a:noFill/>
          </a:ln>
        </p:spPr>
      </p:pic>
      <p:sp>
        <p:nvSpPr>
          <p:cNvPr id="285" name="Google Shape;285;p22"/>
          <p:cNvSpPr/>
          <p:nvPr/>
        </p:nvSpPr>
        <p:spPr>
          <a:xfrm>
            <a:off x="628649" y="1122363"/>
            <a:ext cx="8141311" cy="2400617"/>
          </a:xfrm>
          <a:prstGeom prst="rect">
            <a:avLst/>
          </a:prstGeom>
          <a:noFill/>
          <a:ln>
            <a:noFill/>
          </a:ln>
        </p:spPr>
        <p:txBody>
          <a:bodyPr spcFirstLastPara="1" wrap="square" lIns="91425" tIns="45700" rIns="91425" bIns="45700" anchor="t" anchorCtr="0">
            <a:spAutoFit/>
          </a:bodyPr>
          <a:lstStyle/>
          <a:p>
            <a:pPr lvl="0" algn="r" rtl="1"/>
            <a:r>
              <a:rPr lang="x-none" sz="2000" dirty="0" smtClean="0">
                <a:solidFill>
                  <a:srgbClr val="595959"/>
                </a:solidFill>
                <a:latin typeface="Calibri" panose="020F0502020204030204" pitchFamily="34" charset="0"/>
                <a:cs typeface="Calibri" panose="020F0502020204030204" pitchFamily="34" charset="0"/>
                <a:sym typeface="Arial"/>
              </a:rPr>
              <a:t>"</a:t>
            </a:r>
            <a:r>
              <a:rPr lang="he-IL" sz="2400" b="1" dirty="0" smtClean="0">
                <a:solidFill>
                  <a:srgbClr val="595959"/>
                </a:solidFill>
                <a:latin typeface="Calibri" panose="020F0502020204030204" pitchFamily="34" charset="0"/>
                <a:cs typeface="Calibri" panose="020F0502020204030204" pitchFamily="34" charset="0"/>
              </a:rPr>
              <a:t>ביטחון תזונתי</a:t>
            </a:r>
          </a:p>
          <a:p>
            <a:pPr lvl="0" algn="r" rtl="1"/>
            <a:r>
              <a:rPr lang="he-IL" sz="2400" dirty="0" smtClean="0">
                <a:solidFill>
                  <a:srgbClr val="595959"/>
                </a:solidFill>
                <a:latin typeface="Calibri" panose="020F0502020204030204" pitchFamily="34" charset="0"/>
                <a:cs typeface="Calibri" panose="020F0502020204030204" pitchFamily="34" charset="0"/>
              </a:rPr>
              <a:t>כאשר </a:t>
            </a:r>
            <a:r>
              <a:rPr lang="he-IL" sz="2400" dirty="0">
                <a:solidFill>
                  <a:srgbClr val="595959"/>
                </a:solidFill>
                <a:latin typeface="Calibri" panose="020F0502020204030204" pitchFamily="34" charset="0"/>
                <a:cs typeface="Calibri" panose="020F0502020204030204" pitchFamily="34" charset="0"/>
              </a:rPr>
              <a:t>לכל בני האדם, בכל עת, יש גישה </a:t>
            </a:r>
            <a:r>
              <a:rPr lang="he-IL" sz="2400" b="1" dirty="0">
                <a:solidFill>
                  <a:srgbClr val="595959"/>
                </a:solidFill>
                <a:latin typeface="Calibri" panose="020F0502020204030204" pitchFamily="34" charset="0"/>
                <a:cs typeface="Calibri" panose="020F0502020204030204" pitchFamily="34" charset="0"/>
              </a:rPr>
              <a:t>פיזית</a:t>
            </a:r>
            <a:r>
              <a:rPr lang="he-IL" sz="2400" dirty="0">
                <a:solidFill>
                  <a:srgbClr val="595959"/>
                </a:solidFill>
                <a:latin typeface="Calibri" panose="020F0502020204030204" pitchFamily="34" charset="0"/>
                <a:cs typeface="Calibri" panose="020F0502020204030204" pitchFamily="34" charset="0"/>
              </a:rPr>
              <a:t>, </a:t>
            </a:r>
            <a:r>
              <a:rPr lang="he-IL" sz="2400" b="1" dirty="0">
                <a:solidFill>
                  <a:srgbClr val="595959"/>
                </a:solidFill>
                <a:latin typeface="Calibri" panose="020F0502020204030204" pitchFamily="34" charset="0"/>
                <a:cs typeface="Calibri" panose="020F0502020204030204" pitchFamily="34" charset="0"/>
              </a:rPr>
              <a:t>חברתית</a:t>
            </a:r>
            <a:r>
              <a:rPr lang="he-IL" sz="2400" dirty="0">
                <a:solidFill>
                  <a:srgbClr val="595959"/>
                </a:solidFill>
                <a:latin typeface="Calibri" panose="020F0502020204030204" pitchFamily="34" charset="0"/>
                <a:cs typeface="Calibri" panose="020F0502020204030204" pitchFamily="34" charset="0"/>
              </a:rPr>
              <a:t> </a:t>
            </a:r>
            <a:r>
              <a:rPr lang="he-IL" sz="2400" b="1" dirty="0">
                <a:solidFill>
                  <a:srgbClr val="595959"/>
                </a:solidFill>
                <a:latin typeface="Calibri" panose="020F0502020204030204" pitchFamily="34" charset="0"/>
                <a:cs typeface="Calibri" panose="020F0502020204030204" pitchFamily="34" charset="0"/>
              </a:rPr>
              <a:t>וכלכלית</a:t>
            </a:r>
            <a:r>
              <a:rPr lang="he-IL" sz="2400" dirty="0">
                <a:solidFill>
                  <a:srgbClr val="595959"/>
                </a:solidFill>
                <a:latin typeface="Calibri" panose="020F0502020204030204" pitchFamily="34" charset="0"/>
                <a:cs typeface="Calibri" panose="020F0502020204030204" pitchFamily="34" charset="0"/>
              </a:rPr>
              <a:t> למזון </a:t>
            </a:r>
            <a:r>
              <a:rPr lang="he-IL" sz="2400" b="1" dirty="0">
                <a:solidFill>
                  <a:srgbClr val="595959"/>
                </a:solidFill>
                <a:latin typeface="Calibri" panose="020F0502020204030204" pitchFamily="34" charset="0"/>
                <a:cs typeface="Calibri" panose="020F0502020204030204" pitchFamily="34" charset="0"/>
              </a:rPr>
              <a:t>מספיק</a:t>
            </a:r>
            <a:r>
              <a:rPr lang="he-IL" sz="2400" dirty="0">
                <a:solidFill>
                  <a:srgbClr val="595959"/>
                </a:solidFill>
                <a:latin typeface="Calibri" panose="020F0502020204030204" pitchFamily="34" charset="0"/>
                <a:cs typeface="Calibri" panose="020F0502020204030204" pitchFamily="34" charset="0"/>
              </a:rPr>
              <a:t>, </a:t>
            </a:r>
            <a:r>
              <a:rPr lang="he-IL" sz="2400" b="1" dirty="0">
                <a:solidFill>
                  <a:srgbClr val="595959"/>
                </a:solidFill>
                <a:latin typeface="Calibri" panose="020F0502020204030204" pitchFamily="34" charset="0"/>
                <a:cs typeface="Calibri" panose="020F0502020204030204" pitchFamily="34" charset="0"/>
              </a:rPr>
              <a:t>בטוח</a:t>
            </a:r>
            <a:r>
              <a:rPr lang="he-IL" sz="2400" dirty="0">
                <a:solidFill>
                  <a:srgbClr val="595959"/>
                </a:solidFill>
                <a:latin typeface="Calibri" panose="020F0502020204030204" pitchFamily="34" charset="0"/>
                <a:cs typeface="Calibri" panose="020F0502020204030204" pitchFamily="34" charset="0"/>
              </a:rPr>
              <a:t> </a:t>
            </a:r>
            <a:r>
              <a:rPr lang="he-IL" sz="2400" b="1" dirty="0">
                <a:solidFill>
                  <a:srgbClr val="595959"/>
                </a:solidFill>
                <a:latin typeface="Calibri" panose="020F0502020204030204" pitchFamily="34" charset="0"/>
                <a:cs typeface="Calibri" panose="020F0502020204030204" pitchFamily="34" charset="0"/>
              </a:rPr>
              <a:t>ומזין</a:t>
            </a:r>
            <a:r>
              <a:rPr lang="he-IL" sz="2400" dirty="0">
                <a:solidFill>
                  <a:srgbClr val="595959"/>
                </a:solidFill>
                <a:latin typeface="Calibri" panose="020F0502020204030204" pitchFamily="34" charset="0"/>
                <a:cs typeface="Calibri" panose="020F0502020204030204" pitchFamily="34" charset="0"/>
              </a:rPr>
              <a:t> העונה על </a:t>
            </a:r>
            <a:r>
              <a:rPr lang="he-IL" sz="2400" b="1" dirty="0">
                <a:solidFill>
                  <a:srgbClr val="595959"/>
                </a:solidFill>
                <a:latin typeface="Calibri" panose="020F0502020204030204" pitchFamily="34" charset="0"/>
                <a:cs typeface="Calibri" panose="020F0502020204030204" pitchFamily="34" charset="0"/>
              </a:rPr>
              <a:t>צורכי התזונה </a:t>
            </a:r>
            <a:r>
              <a:rPr lang="he-IL" sz="2400" dirty="0">
                <a:solidFill>
                  <a:srgbClr val="595959"/>
                </a:solidFill>
                <a:latin typeface="Calibri" panose="020F0502020204030204" pitchFamily="34" charset="0"/>
                <a:cs typeface="Calibri" panose="020F0502020204030204" pitchFamily="34" charset="0"/>
              </a:rPr>
              <a:t>ו</a:t>
            </a:r>
            <a:r>
              <a:rPr lang="he-IL" sz="2400" b="1" dirty="0">
                <a:solidFill>
                  <a:srgbClr val="595959"/>
                </a:solidFill>
                <a:latin typeface="Calibri" panose="020F0502020204030204" pitchFamily="34" charset="0"/>
                <a:cs typeface="Calibri" panose="020F0502020204030204" pitchFamily="34" charset="0"/>
              </a:rPr>
              <a:t>העדפות המזון </a:t>
            </a:r>
            <a:r>
              <a:rPr lang="he-IL" sz="2400" dirty="0">
                <a:solidFill>
                  <a:srgbClr val="595959"/>
                </a:solidFill>
                <a:latin typeface="Calibri" panose="020F0502020204030204" pitchFamily="34" charset="0"/>
                <a:cs typeface="Calibri" panose="020F0502020204030204" pitchFamily="34" charset="0"/>
              </a:rPr>
              <a:t>שלהם בכדי לאפשר חיים </a:t>
            </a:r>
            <a:r>
              <a:rPr lang="he-IL" sz="2400" b="1" dirty="0">
                <a:solidFill>
                  <a:srgbClr val="595959"/>
                </a:solidFill>
                <a:latin typeface="Calibri" panose="020F0502020204030204" pitchFamily="34" charset="0"/>
                <a:cs typeface="Calibri" panose="020F0502020204030204" pitchFamily="34" charset="0"/>
              </a:rPr>
              <a:t>פעילים</a:t>
            </a:r>
            <a:r>
              <a:rPr lang="he-IL" sz="2400" dirty="0">
                <a:solidFill>
                  <a:srgbClr val="595959"/>
                </a:solidFill>
                <a:latin typeface="Calibri" panose="020F0502020204030204" pitchFamily="34" charset="0"/>
                <a:cs typeface="Calibri" panose="020F0502020204030204" pitchFamily="34" charset="0"/>
              </a:rPr>
              <a:t> </a:t>
            </a:r>
            <a:r>
              <a:rPr lang="he-IL" sz="2400" b="1" dirty="0">
                <a:solidFill>
                  <a:srgbClr val="595959"/>
                </a:solidFill>
                <a:latin typeface="Calibri" panose="020F0502020204030204" pitchFamily="34" charset="0"/>
                <a:cs typeface="Calibri" panose="020F0502020204030204" pitchFamily="34" charset="0"/>
              </a:rPr>
              <a:t>ובריאים</a:t>
            </a:r>
            <a:r>
              <a:rPr lang="he-IL" sz="2400" dirty="0">
                <a:solidFill>
                  <a:srgbClr val="595959"/>
                </a:solidFill>
                <a:latin typeface="Calibri" panose="020F0502020204030204" pitchFamily="34" charset="0"/>
                <a:cs typeface="Calibri" panose="020F0502020204030204" pitchFamily="34" charset="0"/>
              </a:rPr>
              <a:t>"</a:t>
            </a:r>
          </a:p>
          <a:p>
            <a:pPr lvl="0" algn="r" rtl="1"/>
            <a:endParaRPr lang="he-IL" sz="2800" dirty="0">
              <a:solidFill>
                <a:srgbClr val="595959"/>
              </a:solidFill>
              <a:latin typeface="Calibri" panose="020F0502020204030204" pitchFamily="34" charset="0"/>
              <a:cs typeface="Calibri" panose="020F0502020204030204" pitchFamily="34" charset="0"/>
            </a:endParaRPr>
          </a:p>
          <a:p>
            <a:pPr lvl="0" algn="r" rtl="1"/>
            <a:r>
              <a:rPr lang="he-IL" sz="1200" dirty="0">
                <a:solidFill>
                  <a:srgbClr val="595959"/>
                </a:solidFill>
                <a:latin typeface="Calibri" panose="020F0502020204030204" pitchFamily="34" charset="0"/>
                <a:cs typeface="Calibri" panose="020F0502020204030204" pitchFamily="34" charset="0"/>
              </a:rPr>
              <a:t>ההגדרה על פי מסמך של ארגון המזון והחקלאות של האו"ם על מצב חוסר הביטחון התזונתי ב 2001</a:t>
            </a:r>
            <a:endParaRPr lang="he-IL" sz="2800" dirty="0">
              <a:solidFill>
                <a:srgbClr val="595959"/>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dirty="0">
              <a:solidFill>
                <a:srgbClr val="595959"/>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24"/>
          <p:cNvSpPr/>
          <p:nvPr/>
        </p:nvSpPr>
        <p:spPr>
          <a:xfrm>
            <a:off x="628650" y="1430587"/>
            <a:ext cx="8128000" cy="1138733"/>
          </a:xfrm>
          <a:prstGeom prst="rect">
            <a:avLst/>
          </a:prstGeom>
          <a:noFill/>
          <a:ln>
            <a:noFill/>
          </a:ln>
        </p:spPr>
        <p:txBody>
          <a:bodyPr spcFirstLastPara="1" wrap="square" lIns="91425" tIns="45700" rIns="91425" bIns="45700" anchor="t" anchorCtr="0">
            <a:spAutoFit/>
          </a:bodyPr>
          <a:lstStyle/>
          <a:p>
            <a:pPr algn="r" rtl="1"/>
            <a:r>
              <a:rPr lang="he-IL" sz="2400" b="1" dirty="0">
                <a:solidFill>
                  <a:srgbClr val="595959"/>
                </a:solidFill>
                <a:latin typeface="Calibri" panose="020F0502020204030204" pitchFamily="34" charset="0"/>
                <a:cs typeface="Calibri" panose="020F0502020204030204" pitchFamily="34" charset="0"/>
              </a:rPr>
              <a:t>המטרה</a:t>
            </a:r>
            <a:r>
              <a:rPr lang="he-IL" sz="2400" dirty="0">
                <a:solidFill>
                  <a:srgbClr val="595959"/>
                </a:solidFill>
                <a:latin typeface="Calibri" panose="020F0502020204030204" pitchFamily="34" charset="0"/>
                <a:cs typeface="Calibri" panose="020F0502020204030204" pitchFamily="34" charset="0"/>
              </a:rPr>
              <a:t>:</a:t>
            </a:r>
            <a:r>
              <a:rPr lang="he-IL" sz="2800" dirty="0">
                <a:solidFill>
                  <a:srgbClr val="595959"/>
                </a:solidFill>
                <a:latin typeface="Calibri" panose="020F0502020204030204" pitchFamily="34" charset="0"/>
                <a:cs typeface="Calibri" panose="020F0502020204030204" pitchFamily="34" charset="0"/>
              </a:rPr>
              <a:t> </a:t>
            </a:r>
            <a:r>
              <a:rPr lang="he-IL" sz="2000" dirty="0">
                <a:solidFill>
                  <a:srgbClr val="595959"/>
                </a:solidFill>
                <a:latin typeface="Calibri" panose="020F0502020204030204" pitchFamily="34" charset="0"/>
                <a:cs typeface="Calibri" panose="020F0502020204030204" pitchFamily="34" charset="0"/>
              </a:rPr>
              <a:t>מזון בריא ומגוון יגיע לצרכן, ואספקת המזון תהיה בטוחה, גם אם תקרה פגיעה קשה במדינה: מגפה כלל עולמית, רעידת אדמה, התפרצות הר געש, מלחמה, פגיעה בשדה התעופה או בנמלי הים. </a:t>
            </a:r>
          </a:p>
        </p:txBody>
      </p:sp>
      <p:pic>
        <p:nvPicPr>
          <p:cNvPr id="2" name="תמונה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5325" y="3306618"/>
            <a:ext cx="3561738" cy="2374492"/>
          </a:xfrm>
          <a:prstGeom prst="rect">
            <a:avLst/>
          </a:prstGeom>
        </p:spPr>
      </p:pic>
      <p:sp>
        <p:nvSpPr>
          <p:cNvPr id="8" name="Google Shape;299;p24"/>
          <p:cNvSpPr txBox="1">
            <a:spLocks noGrp="1"/>
          </p:cNvSpPr>
          <p:nvPr>
            <p:ph type="title"/>
          </p:nvPr>
        </p:nvSpPr>
        <p:spPr>
          <a:xfrm>
            <a:off x="628650" y="49451"/>
            <a:ext cx="81280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בטחון תזונתי</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p:nvPr/>
        </p:nvSpPr>
        <p:spPr>
          <a:xfrm>
            <a:off x="538999" y="2680466"/>
            <a:ext cx="8605001" cy="1981182"/>
          </a:xfrm>
          <a:prstGeom prst="wedgeRectCallout">
            <a:avLst>
              <a:gd name="adj1" fmla="val 22090"/>
              <a:gd name="adj2" fmla="val 75622"/>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cs typeface="Calibri" panose="020F0502020204030204" pitchFamily="34" charset="0"/>
              <a:sym typeface="Arial"/>
            </a:endParaRPr>
          </a:p>
        </p:txBody>
      </p:sp>
      <p:sp>
        <p:nvSpPr>
          <p:cNvPr id="299" name="Google Shape;299;p24"/>
          <p:cNvSpPr txBox="1">
            <a:spLocks noGrp="1"/>
          </p:cNvSpPr>
          <p:nvPr>
            <p:ph type="title"/>
          </p:nvPr>
        </p:nvSpPr>
        <p:spPr>
          <a:xfrm>
            <a:off x="628650" y="49451"/>
            <a:ext cx="81280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בטחון תזונתי</a:t>
            </a:r>
            <a:endParaRPr dirty="0"/>
          </a:p>
        </p:txBody>
      </p:sp>
      <p:sp>
        <p:nvSpPr>
          <p:cNvPr id="301" name="Google Shape;301;p24"/>
          <p:cNvSpPr/>
          <p:nvPr/>
        </p:nvSpPr>
        <p:spPr>
          <a:xfrm>
            <a:off x="4267201" y="2932413"/>
            <a:ext cx="4488813" cy="14772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800" b="1" dirty="0">
                <a:solidFill>
                  <a:srgbClr val="595959"/>
                </a:solidFill>
                <a:latin typeface="Calibri" panose="020F0502020204030204" pitchFamily="34" charset="0"/>
                <a:cs typeface="Calibri" panose="020F0502020204030204" pitchFamily="34" charset="0"/>
                <a:sym typeface="Arial"/>
              </a:rPr>
              <a:t>הידעתם?</a:t>
            </a:r>
            <a:endParaRPr dirty="0">
              <a:solidFill>
                <a:srgbClr val="595959"/>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מניעת רעב והשגת בטחון תזונתי מוגדרת על ידי האו"ם כמטרה השניה </a:t>
            </a:r>
            <a:r>
              <a:rPr lang="x-none" sz="1800" u="sng" dirty="0" smtClean="0">
                <a:solidFill>
                  <a:srgbClr val="595959"/>
                </a:solidFill>
                <a:latin typeface="Calibri" panose="020F0502020204030204" pitchFamily="34" charset="0"/>
                <a:cs typeface="Calibri" panose="020F0502020204030204" pitchFamily="34"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ברשימת</a:t>
            </a:r>
            <a:r>
              <a:rPr lang="x-none" sz="1800" u="sng" dirty="0" smtClean="0">
                <a:solidFill>
                  <a:srgbClr val="595959"/>
                </a:solidFill>
                <a:latin typeface="Calibri" panose="020F0502020204030204" pitchFamily="34" charset="0"/>
                <a:cs typeface="Calibri" panose="020F0502020204030204" pitchFamily="34"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17 </a:t>
            </a:r>
            <a:r>
              <a:rPr lang="he-IL" sz="1800" u="sng" dirty="0" smtClean="0">
                <a:solidFill>
                  <a:srgbClr val="595959"/>
                </a:solidFill>
                <a:latin typeface="Calibri" panose="020F0502020204030204" pitchFamily="34" charset="0"/>
                <a:cs typeface="Calibri" panose="020F0502020204030204" pitchFamily="34"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x-none" sz="1800" u="sng" dirty="0" smtClean="0">
                <a:solidFill>
                  <a:srgbClr val="595959"/>
                </a:solidFill>
                <a:latin typeface="Calibri" panose="020F0502020204030204" pitchFamily="34" charset="0"/>
                <a:cs typeface="Calibri" panose="020F0502020204030204" pitchFamily="34"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מטרות </a:t>
            </a:r>
            <a:r>
              <a:rPr lang="x-none" sz="1800" u="sng" dirty="0" smtClean="0">
                <a:solidFill>
                  <a:srgbClr val="595959"/>
                </a:solidFill>
                <a:latin typeface="Calibri" panose="020F0502020204030204" pitchFamily="34" charset="0"/>
                <a:cs typeface="Calibri" panose="020F0502020204030204" pitchFamily="34"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הקיימות</a:t>
            </a:r>
            <a:r>
              <a:rPr lang="x-none" sz="1800" dirty="0" smtClean="0">
                <a:solidFill>
                  <a:srgbClr val="595959"/>
                </a:solidFill>
                <a:latin typeface="Calibri" panose="020F0502020204030204" pitchFamily="34" charset="0"/>
                <a:cs typeface="Calibri" panose="020F0502020204030204" pitchFamily="34" charset="0"/>
                <a:sym typeface="Arial"/>
              </a:rPr>
              <a:t>:</a:t>
            </a:r>
            <a:endParaRPr dirty="0">
              <a:solidFill>
                <a:srgbClr val="595959"/>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1800" b="1" dirty="0">
                <a:solidFill>
                  <a:srgbClr val="595959"/>
                </a:solidFill>
                <a:latin typeface="Calibri" panose="020F0502020204030204" pitchFamily="34" charset="0"/>
                <a:cs typeface="Calibri" panose="020F0502020204030204" pitchFamily="34" charset="0"/>
                <a:sym typeface="Arial"/>
              </a:rPr>
              <a:t>לשים קץ לרעב, להשיג ביטחון תזונתי ותזונה משופרת ולקדם חקלאות בת </a:t>
            </a:r>
            <a:r>
              <a:rPr lang="x-none" sz="1800" b="1" dirty="0" smtClean="0">
                <a:solidFill>
                  <a:srgbClr val="595959"/>
                </a:solidFill>
                <a:latin typeface="Calibri" panose="020F0502020204030204" pitchFamily="34" charset="0"/>
                <a:cs typeface="Calibri" panose="020F0502020204030204" pitchFamily="34" charset="0"/>
                <a:sym typeface="Arial"/>
              </a:rPr>
              <a:t>קיימא</a:t>
            </a:r>
            <a:endParaRPr sz="1800" dirty="0">
              <a:solidFill>
                <a:srgbClr val="595959"/>
              </a:solidFill>
              <a:latin typeface="Calibri" panose="020F0502020204030204" pitchFamily="34" charset="0"/>
              <a:cs typeface="Calibri" panose="020F0502020204030204" pitchFamily="34" charset="0"/>
              <a:sym typeface="Arial"/>
            </a:endParaRPr>
          </a:p>
        </p:txBody>
      </p:sp>
      <p:pic>
        <p:nvPicPr>
          <p:cNvPr id="302" name="Google Shape;302;p24"/>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538999" y="2949556"/>
            <a:ext cx="1310609" cy="1477287"/>
          </a:xfrm>
          <a:prstGeom prst="rect">
            <a:avLst/>
          </a:prstGeom>
          <a:noFill/>
          <a:ln>
            <a:noFill/>
          </a:ln>
        </p:spPr>
      </p:pic>
      <p:sp>
        <p:nvSpPr>
          <p:cNvPr id="303" name="Google Shape;303;p24"/>
          <p:cNvSpPr/>
          <p:nvPr/>
        </p:nvSpPr>
        <p:spPr>
          <a:xfrm>
            <a:off x="1849609" y="2949557"/>
            <a:ext cx="2417592" cy="1477287"/>
          </a:xfrm>
          <a:prstGeom prst="rect">
            <a:avLst/>
          </a:prstGeom>
          <a:solidFill>
            <a:srgbClr val="EEF1F2"/>
          </a:solidFill>
          <a:ln w="9525" cap="flat" cmpd="sng">
            <a:no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800" b="1" dirty="0">
                <a:solidFill>
                  <a:srgbClr val="595959"/>
                </a:solidFill>
                <a:latin typeface="Calibri" panose="020F0502020204030204" pitchFamily="34" charset="0"/>
                <a:cs typeface="Calibri" panose="020F0502020204030204" pitchFamily="34" charset="0"/>
                <a:sym typeface="Arial"/>
              </a:rPr>
              <a:t>"End hunger, achieve food security and improved nutrition and promote sustainable agriculture”</a:t>
            </a:r>
            <a:endParaRPr dirty="0">
              <a:solidFill>
                <a:srgbClr val="595959"/>
              </a:solidFill>
              <a:latin typeface="Calibri" panose="020F0502020204030204" pitchFamily="34" charset="0"/>
              <a:cs typeface="Calibri" panose="020F0502020204030204" pitchFamily="34" charset="0"/>
            </a:endParaRPr>
          </a:p>
        </p:txBody>
      </p:sp>
      <p:pic>
        <p:nvPicPr>
          <p:cNvPr id="4" name="תמונה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3739" y="4661647"/>
            <a:ext cx="743202" cy="743202"/>
          </a:xfrm>
          <a:prstGeom prst="rect">
            <a:avLst/>
          </a:prstGeom>
        </p:spPr>
      </p:pic>
      <p:sp>
        <p:nvSpPr>
          <p:cNvPr id="10" name="Google Shape;300;p24"/>
          <p:cNvSpPr/>
          <p:nvPr/>
        </p:nvSpPr>
        <p:spPr>
          <a:xfrm>
            <a:off x="628650" y="1430587"/>
            <a:ext cx="8128000" cy="1138733"/>
          </a:xfrm>
          <a:prstGeom prst="rect">
            <a:avLst/>
          </a:prstGeom>
          <a:noFill/>
          <a:ln>
            <a:noFill/>
          </a:ln>
        </p:spPr>
        <p:txBody>
          <a:bodyPr spcFirstLastPara="1" wrap="square" lIns="91425" tIns="45700" rIns="91425" bIns="45700" anchor="t" anchorCtr="0">
            <a:spAutoFit/>
          </a:bodyPr>
          <a:lstStyle/>
          <a:p>
            <a:pPr algn="r" rtl="1"/>
            <a:r>
              <a:rPr lang="he-IL" sz="2400" b="1" dirty="0">
                <a:solidFill>
                  <a:srgbClr val="595959"/>
                </a:solidFill>
                <a:latin typeface="Calibri" panose="020F0502020204030204" pitchFamily="34" charset="0"/>
                <a:cs typeface="Calibri" panose="020F0502020204030204" pitchFamily="34" charset="0"/>
              </a:rPr>
              <a:t>המטרה</a:t>
            </a:r>
            <a:r>
              <a:rPr lang="he-IL" sz="2400" dirty="0">
                <a:solidFill>
                  <a:srgbClr val="595959"/>
                </a:solidFill>
                <a:latin typeface="Calibri" panose="020F0502020204030204" pitchFamily="34" charset="0"/>
                <a:cs typeface="Calibri" panose="020F0502020204030204" pitchFamily="34" charset="0"/>
              </a:rPr>
              <a:t>:</a:t>
            </a:r>
            <a:r>
              <a:rPr lang="he-IL" sz="2800" dirty="0">
                <a:solidFill>
                  <a:srgbClr val="595959"/>
                </a:solidFill>
                <a:latin typeface="Calibri" panose="020F0502020204030204" pitchFamily="34" charset="0"/>
                <a:cs typeface="Calibri" panose="020F0502020204030204" pitchFamily="34" charset="0"/>
              </a:rPr>
              <a:t> </a:t>
            </a:r>
            <a:r>
              <a:rPr lang="he-IL" sz="2000" dirty="0">
                <a:solidFill>
                  <a:srgbClr val="595959"/>
                </a:solidFill>
                <a:latin typeface="Calibri" panose="020F0502020204030204" pitchFamily="34" charset="0"/>
                <a:cs typeface="Calibri" panose="020F0502020204030204" pitchFamily="34" charset="0"/>
              </a:rPr>
              <a:t>מזון בריא ומגוון יגיע לצרכן, ואספקת המזון תהיה בטוחה, גם אם תקרה פגיעה קשה במדינה: מגפה כלל עולמית, רעידת אדמה, התפרצות הר געש, מלחמה, פגיעה בשדה התעופה או בנמלי הים. </a:t>
            </a:r>
          </a:p>
        </p:txBody>
      </p:sp>
    </p:spTree>
    <p:extLst>
      <p:ext uri="{BB962C8B-B14F-4D97-AF65-F5344CB8AC3E}">
        <p14:creationId xmlns:p14="http://schemas.microsoft.com/office/powerpoint/2010/main" val="3941211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10" name="Google Shape;310;p25"/>
          <p:cNvSpPr/>
          <p:nvPr/>
        </p:nvSpPr>
        <p:spPr>
          <a:xfrm>
            <a:off x="628649" y="1430587"/>
            <a:ext cx="8141311" cy="2031285"/>
          </a:xfrm>
          <a:prstGeom prst="rect">
            <a:avLst/>
          </a:prstGeom>
          <a:noFill/>
          <a:ln>
            <a:noFill/>
          </a:ln>
        </p:spPr>
        <p:txBody>
          <a:bodyPr spcFirstLastPara="1" wrap="square" lIns="91425" tIns="45700" rIns="91425" bIns="45700" anchor="t" anchorCtr="0">
            <a:spAutoFit/>
          </a:bodyPr>
          <a:lstStyle/>
          <a:p>
            <a:pPr lvl="0" algn="r" rtl="1"/>
            <a:r>
              <a:rPr lang="he-IL" sz="1800" dirty="0">
                <a:solidFill>
                  <a:srgbClr val="595959"/>
                </a:solidFill>
                <a:latin typeface="Calibri" panose="020F0502020204030204" pitchFamily="34" charset="0"/>
                <a:cs typeface="Calibri" panose="020F0502020204030204" pitchFamily="34" charset="0"/>
              </a:rPr>
              <a:t>ניתן להעריך את מידת </a:t>
            </a:r>
            <a:r>
              <a:rPr lang="he-IL" sz="1800" dirty="0" err="1">
                <a:solidFill>
                  <a:srgbClr val="595959"/>
                </a:solidFill>
                <a:latin typeface="Calibri" panose="020F0502020204030204" pitchFamily="34" charset="0"/>
                <a:cs typeface="Calibri" panose="020F0502020204030204" pitchFamily="34" charset="0"/>
              </a:rPr>
              <a:t>הבטחון</a:t>
            </a:r>
            <a:r>
              <a:rPr lang="he-IL" sz="1800" dirty="0">
                <a:solidFill>
                  <a:srgbClr val="595959"/>
                </a:solidFill>
                <a:latin typeface="Calibri" panose="020F0502020204030204" pitchFamily="34" charset="0"/>
                <a:cs typeface="Calibri" panose="020F0502020204030204" pitchFamily="34" charset="0"/>
              </a:rPr>
              <a:t> התזונתי של כל מדינה, </a:t>
            </a:r>
            <a:r>
              <a:rPr lang="en-US" sz="1800" dirty="0" smtClean="0">
                <a:solidFill>
                  <a:srgbClr val="595959"/>
                </a:solidFill>
                <a:latin typeface="Calibri" panose="020F0502020204030204" pitchFamily="34" charset="0"/>
                <a:cs typeface="Calibri" panose="020F0502020204030204" pitchFamily="34" charset="0"/>
              </a:rPr>
              <a:t/>
            </a:r>
            <a:br>
              <a:rPr lang="en-US" sz="1800" dirty="0" smtClean="0">
                <a:solidFill>
                  <a:srgbClr val="595959"/>
                </a:solidFill>
                <a:latin typeface="Calibri" panose="020F0502020204030204" pitchFamily="34" charset="0"/>
                <a:cs typeface="Calibri" panose="020F0502020204030204" pitchFamily="34" charset="0"/>
              </a:rPr>
            </a:br>
            <a:r>
              <a:rPr lang="he-IL" sz="1800" dirty="0" smtClean="0">
                <a:solidFill>
                  <a:srgbClr val="595959"/>
                </a:solidFill>
                <a:latin typeface="Calibri" panose="020F0502020204030204" pitchFamily="34" charset="0"/>
                <a:cs typeface="Calibri" panose="020F0502020204030204" pitchFamily="34" charset="0"/>
              </a:rPr>
              <a:t>על פי הגורמים הבאים:</a:t>
            </a:r>
            <a:endParaRPr lang="he-IL" sz="1800" dirty="0">
              <a:solidFill>
                <a:srgbClr val="595959"/>
              </a:solidFill>
              <a:latin typeface="Calibri" panose="020F0502020204030204" pitchFamily="34" charset="0"/>
              <a:cs typeface="Calibri" panose="020F0502020204030204" pitchFamily="34" charset="0"/>
            </a:endParaRPr>
          </a:p>
          <a:p>
            <a:pPr lvl="0" algn="r" rtl="1"/>
            <a:endParaRPr lang="he-IL" sz="1800" dirty="0">
              <a:solidFill>
                <a:srgbClr val="595959"/>
              </a:solidFill>
              <a:latin typeface="Calibri" panose="020F0502020204030204" pitchFamily="34" charset="0"/>
              <a:cs typeface="Calibri" panose="020F0502020204030204" pitchFamily="34" charset="0"/>
            </a:endParaRP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נגישות המזון </a:t>
            </a:r>
            <a:r>
              <a:rPr lang="he-IL" sz="1800" dirty="0">
                <a:solidFill>
                  <a:srgbClr val="595959"/>
                </a:solidFill>
                <a:latin typeface="Calibri" panose="020F0502020204030204" pitchFamily="34" charset="0"/>
                <a:cs typeface="Calibri" panose="020F0502020204030204" pitchFamily="34" charset="0"/>
              </a:rPr>
              <a:t>(עד כמה קל להשיג אוכל)</a:t>
            </a: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מחירו</a:t>
            </a:r>
            <a:r>
              <a:rPr lang="he-IL" sz="1800" dirty="0">
                <a:solidFill>
                  <a:srgbClr val="595959"/>
                </a:solidFill>
                <a:latin typeface="Calibri" panose="020F0502020204030204" pitchFamily="34" charset="0"/>
                <a:cs typeface="Calibri" panose="020F0502020204030204" pitchFamily="34" charset="0"/>
              </a:rPr>
              <a:t> (האם הוא זול או יקר)</a:t>
            </a: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איכותו</a:t>
            </a:r>
            <a:r>
              <a:rPr lang="he-IL" sz="1800" dirty="0">
                <a:solidFill>
                  <a:srgbClr val="595959"/>
                </a:solidFill>
                <a:latin typeface="Calibri" panose="020F0502020204030204" pitchFamily="34" charset="0"/>
                <a:cs typeface="Calibri" panose="020F0502020204030204" pitchFamily="34" charset="0"/>
              </a:rPr>
              <a:t> (מגוון, בטוח לאכילה, בריא)</a:t>
            </a:r>
          </a:p>
          <a:p>
            <a:pPr marL="457200" lvl="0" indent="-457200" algn="r" rtl="1">
              <a:buClr>
                <a:schemeClr val="dk1"/>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עד כמה </a:t>
            </a:r>
            <a:r>
              <a:rPr lang="he-IL" sz="1800" b="1" dirty="0">
                <a:solidFill>
                  <a:srgbClr val="595959"/>
                </a:solidFill>
                <a:latin typeface="Calibri" panose="020F0502020204030204" pitchFamily="34" charset="0"/>
                <a:cs typeface="Calibri" panose="020F0502020204030204" pitchFamily="34" charset="0"/>
              </a:rPr>
              <a:t>אספקתו עלולה להיפגע</a:t>
            </a:r>
            <a:r>
              <a:rPr lang="he-IL" sz="1800" dirty="0">
                <a:solidFill>
                  <a:srgbClr val="595959"/>
                </a:solidFill>
                <a:latin typeface="Calibri" panose="020F0502020204030204" pitchFamily="34" charset="0"/>
                <a:cs typeface="Calibri" panose="020F0502020204030204" pitchFamily="34" charset="0"/>
              </a:rPr>
              <a:t> במקרה של בעיות במדינה </a:t>
            </a:r>
            <a:endParaRPr sz="1800" dirty="0">
              <a:solidFill>
                <a:srgbClr val="595959"/>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מהיכן מגיע הסלט?</a:t>
            </a:r>
            <a:endParaRPr dirty="0"/>
          </a:p>
        </p:txBody>
      </p:sp>
      <p:sp>
        <p:nvSpPr>
          <p:cNvPr id="109" name="Google Shape;109;p2"/>
          <p:cNvSpPr/>
          <p:nvPr/>
        </p:nvSpPr>
        <p:spPr>
          <a:xfrm>
            <a:off x="1849998" y="1363992"/>
            <a:ext cx="6517899" cy="181584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800" b="0" i="0" u="none" strike="noStrike" cap="none" dirty="0">
                <a:solidFill>
                  <a:srgbClr val="595959"/>
                </a:solidFill>
                <a:latin typeface="+mn-lt"/>
                <a:cs typeface="Calibri" panose="020F0502020204030204" pitchFamily="34" charset="0"/>
                <a:sym typeface="Arial"/>
              </a:rPr>
              <a:t>מהו הירק המועדף על כל אחד מכם?</a:t>
            </a:r>
            <a:endParaRPr dirty="0">
              <a:latin typeface="+mn-lt"/>
              <a:cs typeface="Calibri" panose="020F0502020204030204" pitchFamily="34" charset="0"/>
            </a:endParaRPr>
          </a:p>
          <a:p>
            <a:pPr marL="0" marR="0" lvl="0" indent="0" algn="ctr" rtl="1">
              <a:spcBef>
                <a:spcPts val="0"/>
              </a:spcBef>
              <a:spcAft>
                <a:spcPts val="0"/>
              </a:spcAft>
              <a:buNone/>
            </a:pPr>
            <a:endParaRPr sz="2800" b="0" i="0" u="none" strike="noStrike" cap="none" dirty="0">
              <a:solidFill>
                <a:srgbClr val="595959"/>
              </a:solidFill>
              <a:latin typeface="+mn-lt"/>
              <a:cs typeface="Calibri" panose="020F0502020204030204" pitchFamily="34" charset="0"/>
              <a:sym typeface="Arial"/>
            </a:endParaRPr>
          </a:p>
          <a:p>
            <a:pPr marL="0" marR="0" lvl="0" indent="0" algn="ctr" rtl="1">
              <a:spcBef>
                <a:spcPts val="0"/>
              </a:spcBef>
              <a:spcAft>
                <a:spcPts val="0"/>
              </a:spcAft>
              <a:buNone/>
            </a:pPr>
            <a:r>
              <a:rPr lang="x-none" sz="2800" b="0" i="0" u="none" strike="noStrike" cap="none" dirty="0">
                <a:solidFill>
                  <a:srgbClr val="595959"/>
                </a:solidFill>
                <a:latin typeface="+mn-lt"/>
                <a:cs typeface="Calibri" panose="020F0502020204030204" pitchFamily="34" charset="0"/>
                <a:sym typeface="Arial"/>
              </a:rPr>
              <a:t>מי יודע </a:t>
            </a:r>
            <a:r>
              <a:rPr lang="x-none" sz="2800" b="0" i="0" u="none" strike="noStrike" cap="none" dirty="0" smtClean="0">
                <a:solidFill>
                  <a:srgbClr val="595959"/>
                </a:solidFill>
                <a:latin typeface="+mn-lt"/>
                <a:cs typeface="Calibri" panose="020F0502020204030204" pitchFamily="34" charset="0"/>
                <a:sym typeface="Arial"/>
              </a:rPr>
              <a:t>מאי</a:t>
            </a:r>
            <a:r>
              <a:rPr lang="he-IL" sz="2800" b="0" i="0" u="none" strike="noStrike" cap="none" dirty="0" smtClean="0">
                <a:solidFill>
                  <a:srgbClr val="595959"/>
                </a:solidFill>
                <a:latin typeface="+mn-lt"/>
                <a:cs typeface="Calibri" panose="020F0502020204030204" pitchFamily="34" charset="0"/>
                <a:sym typeface="Arial"/>
              </a:rPr>
              <a:t>זה מקום</a:t>
            </a:r>
            <a:r>
              <a:rPr lang="x-none" sz="2800" b="0" i="0" u="none" strike="noStrike" cap="none" dirty="0" smtClean="0">
                <a:solidFill>
                  <a:srgbClr val="595959"/>
                </a:solidFill>
                <a:latin typeface="+mn-lt"/>
                <a:cs typeface="Calibri" panose="020F0502020204030204" pitchFamily="34" charset="0"/>
                <a:sym typeface="Arial"/>
              </a:rPr>
              <a:t> </a:t>
            </a:r>
            <a:r>
              <a:rPr lang="x-none" sz="2800" b="0" i="0" u="none" strike="noStrike" cap="none" dirty="0">
                <a:solidFill>
                  <a:srgbClr val="595959"/>
                </a:solidFill>
                <a:latin typeface="+mn-lt"/>
                <a:cs typeface="Calibri" panose="020F0502020204030204" pitchFamily="34" charset="0"/>
                <a:sym typeface="Arial"/>
              </a:rPr>
              <a:t>מגיעים </a:t>
            </a:r>
            <a:r>
              <a:rPr lang="he-IL" sz="2800" b="0" i="0" u="none" strike="noStrike" cap="none" dirty="0" smtClean="0">
                <a:solidFill>
                  <a:srgbClr val="595959"/>
                </a:solidFill>
                <a:latin typeface="+mn-lt"/>
                <a:cs typeface="Calibri" panose="020F0502020204030204" pitchFamily="34" charset="0"/>
                <a:sym typeface="Arial"/>
              </a:rPr>
              <a:t>אלינו </a:t>
            </a:r>
            <a:r>
              <a:rPr lang="x-none" sz="2800" b="0" i="0" u="none" strike="noStrike" cap="none" dirty="0" smtClean="0">
                <a:solidFill>
                  <a:srgbClr val="595959"/>
                </a:solidFill>
                <a:latin typeface="+mn-lt"/>
                <a:cs typeface="Calibri" panose="020F0502020204030204" pitchFamily="34" charset="0"/>
                <a:sym typeface="Arial"/>
              </a:rPr>
              <a:t>הירקות </a:t>
            </a:r>
            <a:r>
              <a:rPr lang="x-none" sz="2800" b="0" i="0" u="none" strike="noStrike" cap="none" dirty="0">
                <a:solidFill>
                  <a:srgbClr val="595959"/>
                </a:solidFill>
                <a:latin typeface="+mn-lt"/>
                <a:cs typeface="Calibri" panose="020F0502020204030204" pitchFamily="34" charset="0"/>
                <a:sym typeface="Arial"/>
              </a:rPr>
              <a:t>האלה?</a:t>
            </a:r>
            <a:endParaRPr sz="2800" b="0" i="0" u="none" strike="noStrike" cap="none" dirty="0">
              <a:solidFill>
                <a:schemeClr val="dk1"/>
              </a:solidFill>
              <a:latin typeface="+mn-lt"/>
              <a:cs typeface="Calibri" panose="020F0502020204030204" pitchFamily="34" charset="0"/>
              <a:sym typeface="Arial"/>
            </a:endParaRPr>
          </a:p>
          <a:p>
            <a:pPr marL="0" marR="0" lvl="0" indent="0" algn="l" rtl="0">
              <a:spcBef>
                <a:spcPts val="0"/>
              </a:spcBef>
              <a:spcAft>
                <a:spcPts val="0"/>
              </a:spcAft>
              <a:buNone/>
            </a:pPr>
            <a:r>
              <a:rPr lang="x-none" b="0" i="0" u="none" strike="noStrike" cap="none" dirty="0">
                <a:solidFill>
                  <a:schemeClr val="dk1"/>
                </a:solidFill>
                <a:latin typeface="+mn-lt"/>
                <a:cs typeface="Calibri" panose="020F0502020204030204" pitchFamily="34" charset="0"/>
                <a:sym typeface="Arial"/>
              </a:rPr>
              <a:t/>
            </a:r>
            <a:br>
              <a:rPr lang="x-none" b="0" i="0" u="none" strike="noStrike" cap="none" dirty="0">
                <a:solidFill>
                  <a:schemeClr val="dk1"/>
                </a:solidFill>
                <a:latin typeface="+mn-lt"/>
                <a:cs typeface="Calibri" panose="020F0502020204030204" pitchFamily="34" charset="0"/>
                <a:sym typeface="Arial"/>
              </a:rPr>
            </a:br>
            <a:endParaRPr dirty="0">
              <a:solidFill>
                <a:schemeClr val="dk1"/>
              </a:solidFill>
              <a:latin typeface="+mn-lt"/>
              <a:cs typeface="Calibri" panose="020F0502020204030204" pitchFamily="34" charset="0"/>
              <a:sym typeface="Arial"/>
            </a:endParaRPr>
          </a:p>
        </p:txBody>
      </p:sp>
      <p:sp>
        <p:nvSpPr>
          <p:cNvPr id="110" name="Google Shape;110;p2"/>
          <p:cNvSpPr/>
          <p:nvPr/>
        </p:nvSpPr>
        <p:spPr>
          <a:xfrm>
            <a:off x="1815463" y="6068234"/>
            <a:ext cx="45720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800" b="1" u="sng" dirty="0">
                <a:solidFill>
                  <a:srgbClr val="212124"/>
                </a:solidFill>
                <a:latin typeface="Proxima Nova"/>
                <a:ea typeface="Proxima Nova"/>
                <a:cs typeface="Proxima Nova"/>
                <a:sym typeface="Proxima Nov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Marco Verch Professional Photographer</a:t>
            </a:r>
            <a:r>
              <a:rPr lang="x-none" sz="800" dirty="0">
                <a:solidFill>
                  <a:schemeClr val="dk1"/>
                </a:solidFill>
                <a:latin typeface="Calibri" panose="020F0502020204030204" pitchFamily="34" charset="0"/>
                <a:cs typeface="Calibri" panose="020F0502020204030204" pitchFamily="34" charset="0"/>
                <a:sym typeface="Arial"/>
              </a:rPr>
              <a:t/>
            </a:r>
            <a:br>
              <a:rPr lang="x-none" sz="800" dirty="0">
                <a:solidFill>
                  <a:schemeClr val="dk1"/>
                </a:solidFill>
                <a:latin typeface="Calibri" panose="020F0502020204030204" pitchFamily="34" charset="0"/>
                <a:cs typeface="Calibri" panose="020F0502020204030204" pitchFamily="34" charset="0"/>
                <a:sym typeface="Arial"/>
              </a:rPr>
            </a:br>
            <a:r>
              <a:rPr lang="x-none" sz="800" dirty="0">
                <a:solidFill>
                  <a:schemeClr val="dk1"/>
                </a:solidFill>
                <a:latin typeface="Calibri" panose="020F0502020204030204" pitchFamily="34" charset="0"/>
                <a:cs typeface="Calibri" panose="020F0502020204030204" pitchFamily="34" charset="0"/>
                <a:sym typeface="Arial"/>
              </a:rPr>
              <a:t>Gila Brand, CC BY 2.5 &lt;https://creativecommons.org/licenses/by/2.5&gt;, via Wikimedia Commons FranHogan, CC BY-SA 4.0 &lt;https://creativecommons.org/licenses/by-sa/4.0&gt;, via Wikimedia </a:t>
            </a:r>
            <a:r>
              <a:rPr lang="x-none" sz="800" dirty="0" smtClean="0">
                <a:solidFill>
                  <a:schemeClr val="dk1"/>
                </a:solidFill>
                <a:latin typeface="Calibri" panose="020F0502020204030204" pitchFamily="34" charset="0"/>
                <a:cs typeface="Calibri" panose="020F0502020204030204" pitchFamily="34" charset="0"/>
                <a:sym typeface="Arial"/>
              </a:rPr>
              <a:t>Commons</a:t>
            </a:r>
            <a:endParaRPr dirty="0">
              <a:latin typeface="Calibri" panose="020F0502020204030204" pitchFamily="34" charset="0"/>
              <a:cs typeface="Calibri" panose="020F0502020204030204" pitchFamily="34" charset="0"/>
            </a:endParaRPr>
          </a:p>
        </p:txBody>
      </p:sp>
      <p:pic>
        <p:nvPicPr>
          <p:cNvPr id="111" name="Google Shape;111;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03417" y="3429001"/>
            <a:ext cx="1818227" cy="1818227"/>
          </a:xfrm>
          <a:prstGeom prst="rect">
            <a:avLst/>
          </a:prstGeom>
          <a:noFill/>
          <a:ln>
            <a:noFill/>
          </a:ln>
        </p:spPr>
      </p:pic>
      <p:pic>
        <p:nvPicPr>
          <p:cNvPr id="112" name="Google Shape;112;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46131" y="3429001"/>
            <a:ext cx="2725635" cy="1818227"/>
          </a:xfrm>
          <a:prstGeom prst="rect">
            <a:avLst/>
          </a:prstGeom>
          <a:noFill/>
          <a:ln>
            <a:noFill/>
          </a:ln>
        </p:spPr>
      </p:pic>
      <p:pic>
        <p:nvPicPr>
          <p:cNvPr id="113" name="Google Shape;113;p2"/>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6796254" y="3429000"/>
            <a:ext cx="1960396" cy="1818228"/>
          </a:xfrm>
          <a:prstGeom prst="rect">
            <a:avLst/>
          </a:prstGeom>
          <a:noFill/>
          <a:ln>
            <a:noFill/>
          </a:ln>
        </p:spPr>
      </p:pic>
    </p:spTree>
    <p:extLst>
      <p:ext uri="{BB962C8B-B14F-4D97-AF65-F5344CB8AC3E}">
        <p14:creationId xmlns:p14="http://schemas.microsoft.com/office/powerpoint/2010/main" val="3113565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10" name="Google Shape;310;p25"/>
          <p:cNvSpPr/>
          <p:nvPr/>
        </p:nvSpPr>
        <p:spPr>
          <a:xfrm>
            <a:off x="628649" y="1430587"/>
            <a:ext cx="8141311" cy="2862282"/>
          </a:xfrm>
          <a:prstGeom prst="rect">
            <a:avLst/>
          </a:prstGeom>
          <a:noFill/>
          <a:ln>
            <a:noFill/>
          </a:ln>
        </p:spPr>
        <p:txBody>
          <a:bodyPr spcFirstLastPara="1" wrap="square" lIns="91425" tIns="45700" rIns="91425" bIns="45700" anchor="t" anchorCtr="0">
            <a:spAutoFit/>
          </a:bodyPr>
          <a:lstStyle/>
          <a:p>
            <a:pPr lvl="0" algn="r" rtl="1"/>
            <a:r>
              <a:rPr lang="he-IL" sz="1800" dirty="0">
                <a:solidFill>
                  <a:srgbClr val="595959"/>
                </a:solidFill>
                <a:latin typeface="Calibri" panose="020F0502020204030204" pitchFamily="34" charset="0"/>
                <a:cs typeface="Calibri" panose="020F0502020204030204" pitchFamily="34" charset="0"/>
              </a:rPr>
              <a:t>ניתן להעריך את מידת </a:t>
            </a:r>
            <a:r>
              <a:rPr lang="he-IL" sz="1800" dirty="0" err="1">
                <a:solidFill>
                  <a:srgbClr val="595959"/>
                </a:solidFill>
                <a:latin typeface="Calibri" panose="020F0502020204030204" pitchFamily="34" charset="0"/>
                <a:cs typeface="Calibri" panose="020F0502020204030204" pitchFamily="34" charset="0"/>
              </a:rPr>
              <a:t>הבטחון</a:t>
            </a:r>
            <a:r>
              <a:rPr lang="he-IL" sz="1800" dirty="0">
                <a:solidFill>
                  <a:srgbClr val="595959"/>
                </a:solidFill>
                <a:latin typeface="Calibri" panose="020F0502020204030204" pitchFamily="34" charset="0"/>
                <a:cs typeface="Calibri" panose="020F0502020204030204" pitchFamily="34" charset="0"/>
              </a:rPr>
              <a:t> התזונתי של כל מדינה, </a:t>
            </a:r>
            <a:r>
              <a:rPr lang="en-US" sz="1800" dirty="0" smtClean="0">
                <a:solidFill>
                  <a:srgbClr val="595959"/>
                </a:solidFill>
                <a:latin typeface="Calibri" panose="020F0502020204030204" pitchFamily="34" charset="0"/>
                <a:cs typeface="Calibri" panose="020F0502020204030204" pitchFamily="34" charset="0"/>
              </a:rPr>
              <a:t/>
            </a:r>
            <a:br>
              <a:rPr lang="en-US" sz="1800" dirty="0" smtClean="0">
                <a:solidFill>
                  <a:srgbClr val="595959"/>
                </a:solidFill>
                <a:latin typeface="Calibri" panose="020F0502020204030204" pitchFamily="34" charset="0"/>
                <a:cs typeface="Calibri" panose="020F0502020204030204" pitchFamily="34" charset="0"/>
              </a:rPr>
            </a:br>
            <a:r>
              <a:rPr lang="he-IL" sz="1800" dirty="0" smtClean="0">
                <a:solidFill>
                  <a:srgbClr val="595959"/>
                </a:solidFill>
                <a:latin typeface="Calibri" panose="020F0502020204030204" pitchFamily="34" charset="0"/>
                <a:cs typeface="Calibri" panose="020F0502020204030204" pitchFamily="34" charset="0"/>
              </a:rPr>
              <a:t>על פי הגורמים הבאים:</a:t>
            </a:r>
            <a:endParaRPr lang="he-IL" sz="1800" dirty="0">
              <a:solidFill>
                <a:srgbClr val="595959"/>
              </a:solidFill>
              <a:latin typeface="Calibri" panose="020F0502020204030204" pitchFamily="34" charset="0"/>
              <a:cs typeface="Calibri" panose="020F0502020204030204" pitchFamily="34" charset="0"/>
            </a:endParaRPr>
          </a:p>
          <a:p>
            <a:pPr lvl="0" algn="r" rtl="1"/>
            <a:endParaRPr lang="he-IL" sz="1800" dirty="0">
              <a:solidFill>
                <a:srgbClr val="595959"/>
              </a:solidFill>
              <a:latin typeface="Calibri" panose="020F0502020204030204" pitchFamily="34" charset="0"/>
              <a:cs typeface="Calibri" panose="020F0502020204030204" pitchFamily="34" charset="0"/>
            </a:endParaRP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נגישות המזון </a:t>
            </a:r>
            <a:r>
              <a:rPr lang="he-IL" sz="1800" dirty="0">
                <a:solidFill>
                  <a:srgbClr val="595959"/>
                </a:solidFill>
                <a:latin typeface="Calibri" panose="020F0502020204030204" pitchFamily="34" charset="0"/>
                <a:cs typeface="Calibri" panose="020F0502020204030204" pitchFamily="34" charset="0"/>
              </a:rPr>
              <a:t>(עד כמה קל להשיג אוכל)</a:t>
            </a: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מחירו</a:t>
            </a:r>
            <a:r>
              <a:rPr lang="he-IL" sz="1800" dirty="0">
                <a:solidFill>
                  <a:srgbClr val="595959"/>
                </a:solidFill>
                <a:latin typeface="Calibri" panose="020F0502020204030204" pitchFamily="34" charset="0"/>
                <a:cs typeface="Calibri" panose="020F0502020204030204" pitchFamily="34" charset="0"/>
              </a:rPr>
              <a:t> (האם הוא זול או יקר)</a:t>
            </a:r>
          </a:p>
          <a:p>
            <a:pPr marL="457200" lvl="0" indent="-457200" algn="r" rtl="1">
              <a:buClr>
                <a:schemeClr val="dk1"/>
              </a:buClr>
              <a:buSzPts val="2000"/>
              <a:buFont typeface="Arial"/>
              <a:buChar char="•"/>
            </a:pPr>
            <a:r>
              <a:rPr lang="he-IL" sz="1800" b="1" dirty="0">
                <a:solidFill>
                  <a:srgbClr val="595959"/>
                </a:solidFill>
                <a:latin typeface="Calibri" panose="020F0502020204030204" pitchFamily="34" charset="0"/>
                <a:cs typeface="Calibri" panose="020F0502020204030204" pitchFamily="34" charset="0"/>
              </a:rPr>
              <a:t>איכותו</a:t>
            </a:r>
            <a:r>
              <a:rPr lang="he-IL" sz="1800" dirty="0">
                <a:solidFill>
                  <a:srgbClr val="595959"/>
                </a:solidFill>
                <a:latin typeface="Calibri" panose="020F0502020204030204" pitchFamily="34" charset="0"/>
                <a:cs typeface="Calibri" panose="020F0502020204030204" pitchFamily="34" charset="0"/>
              </a:rPr>
              <a:t> (מגוון, בטוח לאכילה, בריא)</a:t>
            </a:r>
          </a:p>
          <a:p>
            <a:pPr marL="457200" lvl="0" indent="-457200" algn="r" rtl="1">
              <a:buClr>
                <a:schemeClr val="dk1"/>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עד כמה </a:t>
            </a:r>
            <a:r>
              <a:rPr lang="he-IL" sz="1800" b="1" dirty="0">
                <a:solidFill>
                  <a:srgbClr val="595959"/>
                </a:solidFill>
                <a:latin typeface="Calibri" panose="020F0502020204030204" pitchFamily="34" charset="0"/>
                <a:cs typeface="Calibri" panose="020F0502020204030204" pitchFamily="34" charset="0"/>
              </a:rPr>
              <a:t>אספקתו עלולה להיפגע</a:t>
            </a:r>
            <a:r>
              <a:rPr lang="he-IL" sz="1800" dirty="0">
                <a:solidFill>
                  <a:srgbClr val="595959"/>
                </a:solidFill>
                <a:latin typeface="Calibri" panose="020F0502020204030204" pitchFamily="34" charset="0"/>
                <a:cs typeface="Calibri" panose="020F0502020204030204" pitchFamily="34" charset="0"/>
              </a:rPr>
              <a:t> במקרה של בעיות במדינה </a:t>
            </a:r>
          </a:p>
          <a:p>
            <a:pPr marL="457200" lvl="0" indent="-457200" algn="r" rtl="1">
              <a:buClr>
                <a:schemeClr val="dk1"/>
              </a:buClr>
              <a:buSzPts val="2000"/>
              <a:buFont typeface="Arial"/>
              <a:buChar char="•"/>
            </a:pPr>
            <a:endParaRPr lang="he-IL" sz="1800" dirty="0">
              <a:solidFill>
                <a:srgbClr val="595959"/>
              </a:solidFill>
              <a:latin typeface="Calibri" panose="020F0502020204030204" pitchFamily="34" charset="0"/>
              <a:cs typeface="Calibri" panose="020F0502020204030204" pitchFamily="34" charset="0"/>
              <a:sym typeface="Arial"/>
            </a:endParaRPr>
          </a:p>
          <a:p>
            <a:pPr algn="r" rtl="1">
              <a:buClr>
                <a:schemeClr val="dk1"/>
              </a:buClr>
              <a:buSzPts val="2000"/>
            </a:pPr>
            <a:r>
              <a:rPr lang="he-IL" sz="1800" dirty="0">
                <a:solidFill>
                  <a:srgbClr val="595959"/>
                </a:solidFill>
                <a:latin typeface="Calibri" panose="020F0502020204030204" pitchFamily="34" charset="0"/>
                <a:cs typeface="Calibri" panose="020F0502020204030204" pitchFamily="34" charset="0"/>
              </a:rPr>
              <a:t>מדינות שנמצאות בתחתית הרשימה הן </a:t>
            </a:r>
            <a:r>
              <a:rPr lang="he-IL" sz="1800" dirty="0" smtClean="0">
                <a:solidFill>
                  <a:srgbClr val="595959"/>
                </a:solidFill>
                <a:latin typeface="Calibri" panose="020F0502020204030204" pitchFamily="34" charset="0"/>
                <a:cs typeface="Calibri" panose="020F0502020204030204" pitchFamily="34" charset="0"/>
              </a:rPr>
              <a:t>לרוב מדינות </a:t>
            </a:r>
            <a:r>
              <a:rPr lang="he-IL" sz="1800" dirty="0">
                <a:solidFill>
                  <a:srgbClr val="595959"/>
                </a:solidFill>
                <a:latin typeface="Calibri" panose="020F0502020204030204" pitchFamily="34" charset="0"/>
                <a:cs typeface="Calibri" panose="020F0502020204030204" pitchFamily="34" charset="0"/>
              </a:rPr>
              <a:t>הסובלות ממלחמה/בצורת/אסונות טבע, וכתוצאה מכך מחירי המזון גבוהים, והמזון אינו עומד בסטנדרטים של נגישות ובריאות</a:t>
            </a:r>
            <a:r>
              <a:rPr lang="he-IL" sz="1800" dirty="0" smtClean="0">
                <a:solidFill>
                  <a:srgbClr val="595959"/>
                </a:solidFill>
                <a:latin typeface="Calibri" panose="020F0502020204030204" pitchFamily="34" charset="0"/>
                <a:cs typeface="Calibri" panose="020F0502020204030204" pitchFamily="34" charset="0"/>
              </a:rPr>
              <a:t>.</a:t>
            </a:r>
            <a:endParaRPr lang="he-IL" sz="1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255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בטחון תזונתי</a:t>
            </a:r>
            <a:endParaRPr dirty="0"/>
          </a:p>
        </p:txBody>
      </p:sp>
      <p:sp>
        <p:nvSpPr>
          <p:cNvPr id="310" name="Google Shape;310;p25"/>
          <p:cNvSpPr/>
          <p:nvPr/>
        </p:nvSpPr>
        <p:spPr>
          <a:xfrm>
            <a:off x="4572000" y="1430587"/>
            <a:ext cx="4184650" cy="2862282"/>
          </a:xfrm>
          <a:prstGeom prst="rect">
            <a:avLst/>
          </a:prstGeom>
          <a:noFill/>
          <a:ln>
            <a:noFill/>
          </a:ln>
        </p:spPr>
        <p:txBody>
          <a:bodyPr spcFirstLastPara="1" wrap="square" lIns="91425" tIns="45700" rIns="91425" bIns="45700" anchor="t" anchorCtr="0">
            <a:spAutoFit/>
          </a:bodyPr>
          <a:lstStyle/>
          <a:p>
            <a:pPr lvl="0" algn="r" rtl="1"/>
            <a:r>
              <a:rPr lang="he-IL" sz="1800" dirty="0">
                <a:solidFill>
                  <a:schemeClr val="bg2">
                    <a:lumMod val="50000"/>
                  </a:schemeClr>
                </a:solidFill>
                <a:latin typeface="Calibri" panose="020F0502020204030204" pitchFamily="34" charset="0"/>
                <a:cs typeface="Calibri" panose="020F0502020204030204" pitchFamily="34" charset="0"/>
              </a:rPr>
              <a:t>ניתן להעריך את מידת </a:t>
            </a:r>
            <a:r>
              <a:rPr lang="he-IL" sz="1800" dirty="0" err="1">
                <a:solidFill>
                  <a:schemeClr val="bg2">
                    <a:lumMod val="50000"/>
                  </a:schemeClr>
                </a:solidFill>
                <a:latin typeface="Calibri" panose="020F0502020204030204" pitchFamily="34" charset="0"/>
                <a:cs typeface="Calibri" panose="020F0502020204030204" pitchFamily="34" charset="0"/>
              </a:rPr>
              <a:t>הבטחון</a:t>
            </a:r>
            <a:r>
              <a:rPr lang="he-IL" sz="1800" dirty="0">
                <a:solidFill>
                  <a:schemeClr val="bg2">
                    <a:lumMod val="50000"/>
                  </a:schemeClr>
                </a:solidFill>
                <a:latin typeface="Calibri" panose="020F0502020204030204" pitchFamily="34" charset="0"/>
                <a:cs typeface="Calibri" panose="020F0502020204030204" pitchFamily="34" charset="0"/>
              </a:rPr>
              <a:t> התזונתי של כל מדינה, </a:t>
            </a:r>
            <a:r>
              <a:rPr lang="en-US" sz="1800" dirty="0" smtClean="0">
                <a:solidFill>
                  <a:schemeClr val="bg2">
                    <a:lumMod val="50000"/>
                  </a:schemeClr>
                </a:solidFill>
                <a:latin typeface="Calibri" panose="020F0502020204030204" pitchFamily="34" charset="0"/>
                <a:cs typeface="Calibri" panose="020F0502020204030204" pitchFamily="34" charset="0"/>
              </a:rPr>
              <a:t/>
            </a:r>
            <a:br>
              <a:rPr lang="en-US" sz="1800" dirty="0" smtClean="0">
                <a:solidFill>
                  <a:schemeClr val="bg2">
                    <a:lumMod val="50000"/>
                  </a:schemeClr>
                </a:solidFill>
                <a:latin typeface="Calibri" panose="020F0502020204030204" pitchFamily="34" charset="0"/>
                <a:cs typeface="Calibri" panose="020F0502020204030204" pitchFamily="34" charset="0"/>
              </a:rPr>
            </a:br>
            <a:r>
              <a:rPr lang="he-IL" sz="1800" dirty="0" smtClean="0">
                <a:solidFill>
                  <a:schemeClr val="bg2">
                    <a:lumMod val="50000"/>
                  </a:schemeClr>
                </a:solidFill>
                <a:latin typeface="Calibri" panose="020F0502020204030204" pitchFamily="34" charset="0"/>
                <a:cs typeface="Calibri" panose="020F0502020204030204" pitchFamily="34" charset="0"/>
              </a:rPr>
              <a:t>על פי הגורמים הבאים:</a:t>
            </a:r>
            <a:endParaRPr lang="he-IL" sz="1800" dirty="0">
              <a:solidFill>
                <a:schemeClr val="bg2">
                  <a:lumMod val="50000"/>
                </a:schemeClr>
              </a:solidFill>
              <a:latin typeface="Calibri" panose="020F0502020204030204" pitchFamily="34" charset="0"/>
              <a:cs typeface="Calibri" panose="020F0502020204030204" pitchFamily="34" charset="0"/>
            </a:endParaRPr>
          </a:p>
          <a:p>
            <a:pPr lvl="0" algn="r" rtl="1"/>
            <a:endParaRPr lang="he-IL" sz="1800" dirty="0">
              <a:solidFill>
                <a:schemeClr val="bg2">
                  <a:lumMod val="50000"/>
                </a:schemeClr>
              </a:solidFill>
              <a:latin typeface="Calibri" panose="020F0502020204030204" pitchFamily="34" charset="0"/>
              <a:cs typeface="Calibri" panose="020F0502020204030204" pitchFamily="34" charset="0"/>
            </a:endParaRPr>
          </a:p>
          <a:p>
            <a:pPr marL="457200" lvl="0" indent="-457200" algn="r" rtl="1">
              <a:buClr>
                <a:srgbClr val="A6A6A6"/>
              </a:buClr>
              <a:buSzPts val="2000"/>
              <a:buFont typeface="Arial"/>
              <a:buChar char="•"/>
            </a:pPr>
            <a:r>
              <a:rPr lang="he-IL" sz="1800" dirty="0">
                <a:solidFill>
                  <a:schemeClr val="bg2">
                    <a:lumMod val="50000"/>
                  </a:schemeClr>
                </a:solidFill>
                <a:latin typeface="Calibri" panose="020F0502020204030204" pitchFamily="34" charset="0"/>
                <a:cs typeface="Calibri" panose="020F0502020204030204" pitchFamily="34" charset="0"/>
              </a:rPr>
              <a:t>נגישות המזון (עד כמה קל להשיג אוכל)</a:t>
            </a:r>
          </a:p>
          <a:p>
            <a:pPr marL="457200" lvl="0" indent="-457200" algn="r" rtl="1">
              <a:buClr>
                <a:srgbClr val="A6A6A6"/>
              </a:buClr>
              <a:buSzPts val="2000"/>
              <a:buFont typeface="Arial"/>
              <a:buChar char="•"/>
            </a:pPr>
            <a:r>
              <a:rPr lang="he-IL" sz="1800" dirty="0">
                <a:solidFill>
                  <a:schemeClr val="bg2">
                    <a:lumMod val="50000"/>
                  </a:schemeClr>
                </a:solidFill>
                <a:latin typeface="Calibri" panose="020F0502020204030204" pitchFamily="34" charset="0"/>
                <a:cs typeface="Calibri" panose="020F0502020204030204" pitchFamily="34" charset="0"/>
              </a:rPr>
              <a:t>מחירו (האם הוא זול או יקר)</a:t>
            </a:r>
          </a:p>
          <a:p>
            <a:pPr marL="457200" lvl="0" indent="-457200" algn="r" rtl="1">
              <a:buClr>
                <a:srgbClr val="A6A6A6"/>
              </a:buClr>
              <a:buSzPts val="2000"/>
              <a:buFont typeface="Arial"/>
              <a:buChar char="•"/>
            </a:pPr>
            <a:r>
              <a:rPr lang="he-IL" sz="1800" dirty="0">
                <a:solidFill>
                  <a:schemeClr val="bg2">
                    <a:lumMod val="50000"/>
                  </a:schemeClr>
                </a:solidFill>
                <a:latin typeface="Calibri" panose="020F0502020204030204" pitchFamily="34" charset="0"/>
                <a:cs typeface="Calibri" panose="020F0502020204030204" pitchFamily="34" charset="0"/>
              </a:rPr>
              <a:t>איכותו (מגוון, בטוח לאכילה, בריא)</a:t>
            </a:r>
          </a:p>
          <a:p>
            <a:pPr marL="457200" lvl="0" indent="-457200" algn="r" rtl="1">
              <a:buClr>
                <a:srgbClr val="A6A6A6"/>
              </a:buClr>
              <a:buSzPts val="2000"/>
              <a:buFont typeface="Arial"/>
              <a:buChar char="•"/>
            </a:pPr>
            <a:r>
              <a:rPr lang="he-IL" sz="1800" dirty="0">
                <a:solidFill>
                  <a:schemeClr val="bg2">
                    <a:lumMod val="50000"/>
                  </a:schemeClr>
                </a:solidFill>
                <a:latin typeface="Calibri" panose="020F0502020204030204" pitchFamily="34" charset="0"/>
                <a:cs typeface="Calibri" panose="020F0502020204030204" pitchFamily="34" charset="0"/>
              </a:rPr>
              <a:t>עד כמה אספקתו עלולה להיפגע במקרה של בעיות במדינה </a:t>
            </a:r>
            <a:endParaRPr lang="he-IL" sz="1800" dirty="0" smtClean="0">
              <a:solidFill>
                <a:schemeClr val="bg2">
                  <a:lumMod val="50000"/>
                </a:schemeClr>
              </a:solidFill>
              <a:latin typeface="Calibri" panose="020F0502020204030204" pitchFamily="34" charset="0"/>
              <a:cs typeface="Calibri" panose="020F0502020204030204" pitchFamily="34" charset="0"/>
            </a:endParaRPr>
          </a:p>
          <a:p>
            <a:pPr marL="457200" lvl="0" indent="-457200" algn="r" rtl="1">
              <a:buClr>
                <a:schemeClr val="dk1"/>
              </a:buClr>
              <a:buSzPts val="2000"/>
              <a:buFont typeface="Arial"/>
              <a:buChar char="•"/>
            </a:pPr>
            <a:endParaRPr lang="he-IL" sz="1800" dirty="0">
              <a:solidFill>
                <a:schemeClr val="dk1"/>
              </a:solidFill>
              <a:latin typeface="Calibri" panose="020F0502020204030204" pitchFamily="34" charset="0"/>
              <a:cs typeface="Calibri" panose="020F0502020204030204" pitchFamily="34" charset="0"/>
              <a:sym typeface="Arial"/>
            </a:endParaRPr>
          </a:p>
        </p:txBody>
      </p:sp>
      <p:pic>
        <p:nvPicPr>
          <p:cNvPr id="2" name="תמונה 1"/>
          <p:cNvPicPr>
            <a:picLocks noChangeAspect="1"/>
          </p:cNvPicPr>
          <p:nvPr/>
        </p:nvPicPr>
        <p:blipFill>
          <a:blip r:embed="rId3" cstate="screen">
            <a:clrChange>
              <a:clrFrom>
                <a:srgbClr val="DFE5E3"/>
              </a:clrFrom>
              <a:clrTo>
                <a:srgbClr val="DFE5E3">
                  <a:alpha val="0"/>
                </a:srgbClr>
              </a:clrTo>
            </a:clrChange>
            <a:extLst>
              <a:ext uri="{28A0092B-C50C-407E-A947-70E740481C1C}">
                <a14:useLocalDpi xmlns:a14="http://schemas.microsoft.com/office/drawing/2010/main"/>
              </a:ext>
            </a:extLst>
          </a:blip>
          <a:stretch>
            <a:fillRect/>
          </a:stretch>
        </p:blipFill>
        <p:spPr>
          <a:xfrm>
            <a:off x="560162" y="1430587"/>
            <a:ext cx="3890682" cy="2416573"/>
          </a:xfrm>
          <a:prstGeom prst="rect">
            <a:avLst/>
          </a:prstGeom>
        </p:spPr>
      </p:pic>
      <p:sp>
        <p:nvSpPr>
          <p:cNvPr id="3" name="Rectangle 2"/>
          <p:cNvSpPr/>
          <p:nvPr/>
        </p:nvSpPr>
        <p:spPr>
          <a:xfrm>
            <a:off x="1570181" y="4359464"/>
            <a:ext cx="5430983" cy="923330"/>
          </a:xfrm>
          <a:prstGeom prst="rect">
            <a:avLst/>
          </a:prstGeom>
        </p:spPr>
        <p:txBody>
          <a:bodyPr wrap="square">
            <a:spAutoFit/>
          </a:bodyPr>
          <a:lstStyle/>
          <a:p>
            <a:pPr lvl="0" algn="r" rtl="1"/>
            <a:r>
              <a:rPr lang="he-IL" sz="1800" b="1" dirty="0">
                <a:solidFill>
                  <a:srgbClr val="595959"/>
                </a:solidFill>
                <a:latin typeface="Calibri" panose="020F0502020204030204" pitchFamily="34" charset="0"/>
                <a:cs typeface="Calibri" panose="020F0502020204030204" pitchFamily="34" charset="0"/>
              </a:rPr>
              <a:t>נסו להעריך: באיזה מקום נמצאת ישראל </a:t>
            </a:r>
            <a:r>
              <a:rPr lang="he-IL" sz="1800" b="1" dirty="0" smtClean="0">
                <a:solidFill>
                  <a:srgbClr val="595959"/>
                </a:solidFill>
                <a:latin typeface="Calibri" panose="020F0502020204030204" pitchFamily="34" charset="0"/>
                <a:cs typeface="Calibri" panose="020F0502020204030204" pitchFamily="34" charset="0"/>
              </a:rPr>
              <a:t>בדרך כלל ברשימת </a:t>
            </a:r>
            <a:r>
              <a:rPr lang="he-IL" sz="1800" b="1" dirty="0">
                <a:solidFill>
                  <a:srgbClr val="595959"/>
                </a:solidFill>
                <a:latin typeface="Calibri" panose="020F0502020204030204" pitchFamily="34" charset="0"/>
                <a:cs typeface="Calibri" panose="020F0502020204030204" pitchFamily="34" charset="0"/>
              </a:rPr>
              <a:t>הבטחון התזונתי של מדינות העולם? </a:t>
            </a:r>
            <a:br>
              <a:rPr lang="he-IL" sz="1800" b="1" dirty="0">
                <a:solidFill>
                  <a:srgbClr val="595959"/>
                </a:solidFill>
                <a:latin typeface="Calibri" panose="020F0502020204030204" pitchFamily="34" charset="0"/>
                <a:cs typeface="Calibri" panose="020F0502020204030204" pitchFamily="34" charset="0"/>
              </a:rPr>
            </a:br>
            <a:r>
              <a:rPr lang="he-IL" sz="1800" dirty="0">
                <a:solidFill>
                  <a:srgbClr val="595959"/>
                </a:solidFill>
                <a:latin typeface="Calibri" panose="020F0502020204030204" pitchFamily="34" charset="0"/>
                <a:cs typeface="Calibri" panose="020F0502020204030204" pitchFamily="34" charset="0"/>
              </a:rPr>
              <a:t>(1 היא המדינה עם הבטחון התזונתי הגבוה ביותר)</a:t>
            </a:r>
          </a:p>
        </p:txBody>
      </p:sp>
    </p:spTree>
    <p:extLst>
      <p:ext uri="{BB962C8B-B14F-4D97-AF65-F5344CB8AC3E}">
        <p14:creationId xmlns:p14="http://schemas.microsoft.com/office/powerpoint/2010/main" val="3783206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38" name="Google Shape;338;p28"/>
          <p:cNvSpPr/>
          <p:nvPr/>
        </p:nvSpPr>
        <p:spPr>
          <a:xfrm>
            <a:off x="7364738" y="4181240"/>
            <a:ext cx="164660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4400" b="1" dirty="0">
                <a:solidFill>
                  <a:srgbClr val="595959"/>
                </a:solidFill>
                <a:latin typeface="Calibri" panose="020F0502020204030204" pitchFamily="34" charset="0"/>
                <a:cs typeface="Calibri" panose="020F0502020204030204" pitchFamily="34" charset="0"/>
                <a:sym typeface="Arial"/>
              </a:rPr>
              <a:t>ישראל</a:t>
            </a:r>
            <a:endParaRPr sz="4400" dirty="0">
              <a:solidFill>
                <a:srgbClr val="595959"/>
              </a:solidFill>
              <a:latin typeface="Calibri" panose="020F0502020204030204" pitchFamily="34" charset="0"/>
              <a:cs typeface="Calibri" panose="020F0502020204030204" pitchFamily="34" charset="0"/>
              <a:sym typeface="Arial"/>
            </a:endParaRPr>
          </a:p>
        </p:txBody>
      </p:sp>
      <p:sp>
        <p:nvSpPr>
          <p:cNvPr id="9" name="Google Shape;310;p25"/>
          <p:cNvSpPr/>
          <p:nvPr/>
        </p:nvSpPr>
        <p:spPr>
          <a:xfrm>
            <a:off x="628650" y="1430587"/>
            <a:ext cx="8128000" cy="2031285"/>
          </a:xfrm>
          <a:prstGeom prst="rect">
            <a:avLst/>
          </a:prstGeom>
          <a:noFill/>
          <a:ln>
            <a:noFill/>
          </a:ln>
        </p:spPr>
        <p:txBody>
          <a:bodyPr spcFirstLastPara="1" wrap="square" lIns="91425" tIns="45700" rIns="91425" bIns="45700" anchor="t" anchorCtr="0">
            <a:spAutoFit/>
          </a:bodyPr>
          <a:lstStyle/>
          <a:p>
            <a:pPr lvl="0" algn="r" rtl="1"/>
            <a:r>
              <a:rPr lang="he-IL" sz="1800" dirty="0">
                <a:solidFill>
                  <a:schemeClr val="bg2">
                    <a:lumMod val="50000"/>
                  </a:schemeClr>
                </a:solidFill>
                <a:latin typeface="Calibri" panose="020F0502020204030204" pitchFamily="34" charset="0"/>
                <a:cs typeface="Calibri" panose="020F0502020204030204" pitchFamily="34" charset="0"/>
              </a:rPr>
              <a:t>ניתן להעריך את מידת </a:t>
            </a:r>
            <a:r>
              <a:rPr lang="he-IL" sz="1800" dirty="0" err="1">
                <a:solidFill>
                  <a:schemeClr val="bg2">
                    <a:lumMod val="50000"/>
                  </a:schemeClr>
                </a:solidFill>
                <a:latin typeface="Calibri" panose="020F0502020204030204" pitchFamily="34" charset="0"/>
                <a:cs typeface="Calibri" panose="020F0502020204030204" pitchFamily="34" charset="0"/>
              </a:rPr>
              <a:t>הבטחון</a:t>
            </a:r>
            <a:r>
              <a:rPr lang="he-IL" sz="1800" dirty="0">
                <a:solidFill>
                  <a:schemeClr val="bg2">
                    <a:lumMod val="50000"/>
                  </a:schemeClr>
                </a:solidFill>
                <a:latin typeface="Calibri" panose="020F0502020204030204" pitchFamily="34" charset="0"/>
                <a:cs typeface="Calibri" panose="020F0502020204030204" pitchFamily="34" charset="0"/>
              </a:rPr>
              <a:t> התזונתי של כל מדינה, </a:t>
            </a:r>
            <a:r>
              <a:rPr lang="en-US" sz="1800" dirty="0" smtClean="0">
                <a:solidFill>
                  <a:schemeClr val="bg2">
                    <a:lumMod val="50000"/>
                  </a:schemeClr>
                </a:solidFill>
                <a:latin typeface="Calibri" panose="020F0502020204030204" pitchFamily="34" charset="0"/>
                <a:cs typeface="Calibri" panose="020F0502020204030204" pitchFamily="34" charset="0"/>
              </a:rPr>
              <a:t/>
            </a:r>
            <a:br>
              <a:rPr lang="en-US" sz="1800" dirty="0" smtClean="0">
                <a:solidFill>
                  <a:schemeClr val="bg2">
                    <a:lumMod val="50000"/>
                  </a:schemeClr>
                </a:solidFill>
                <a:latin typeface="Calibri" panose="020F0502020204030204" pitchFamily="34" charset="0"/>
                <a:cs typeface="Calibri" panose="020F0502020204030204" pitchFamily="34" charset="0"/>
              </a:rPr>
            </a:br>
            <a:r>
              <a:rPr lang="he-IL" sz="1800" dirty="0" smtClean="0">
                <a:solidFill>
                  <a:schemeClr val="bg2">
                    <a:lumMod val="50000"/>
                  </a:schemeClr>
                </a:solidFill>
                <a:latin typeface="Calibri" panose="020F0502020204030204" pitchFamily="34" charset="0"/>
                <a:cs typeface="Calibri" panose="020F0502020204030204" pitchFamily="34" charset="0"/>
              </a:rPr>
              <a:t>על פי הגורמים הבאים:</a:t>
            </a:r>
            <a:endParaRPr lang="he-IL" sz="1800" dirty="0">
              <a:solidFill>
                <a:schemeClr val="bg2">
                  <a:lumMod val="50000"/>
                </a:schemeClr>
              </a:solidFill>
              <a:latin typeface="Calibri" panose="020F0502020204030204" pitchFamily="34" charset="0"/>
              <a:cs typeface="Calibri" panose="020F0502020204030204" pitchFamily="34" charset="0"/>
            </a:endParaRPr>
          </a:p>
          <a:p>
            <a:pPr lvl="0" algn="r" rtl="1"/>
            <a:endParaRPr lang="he-IL" sz="1800" dirty="0">
              <a:solidFill>
                <a:schemeClr val="bg2">
                  <a:lumMod val="50000"/>
                </a:schemeClr>
              </a:solidFill>
              <a:latin typeface="Calibri" panose="020F0502020204030204" pitchFamily="34" charset="0"/>
              <a:cs typeface="Calibri" panose="020F0502020204030204" pitchFamily="34" charset="0"/>
            </a:endParaRPr>
          </a:p>
          <a:p>
            <a:pPr marL="457200" lvl="0" indent="-457200" algn="r" rtl="1">
              <a:buClr>
                <a:srgbClr val="A6A6A6"/>
              </a:buClr>
              <a:buSzPts val="2000"/>
              <a:buFont typeface="Arial"/>
              <a:buChar char="•"/>
            </a:pPr>
            <a:r>
              <a:rPr lang="he-IL" sz="1800" b="1" dirty="0">
                <a:solidFill>
                  <a:schemeClr val="bg2">
                    <a:lumMod val="50000"/>
                  </a:schemeClr>
                </a:solidFill>
                <a:latin typeface="Calibri" panose="020F0502020204030204" pitchFamily="34" charset="0"/>
                <a:cs typeface="Calibri" panose="020F0502020204030204" pitchFamily="34" charset="0"/>
              </a:rPr>
              <a:t>נגישות המזון </a:t>
            </a:r>
            <a:r>
              <a:rPr lang="he-IL" sz="1800" dirty="0">
                <a:solidFill>
                  <a:schemeClr val="bg2">
                    <a:lumMod val="50000"/>
                  </a:schemeClr>
                </a:solidFill>
                <a:latin typeface="Calibri" panose="020F0502020204030204" pitchFamily="34" charset="0"/>
                <a:cs typeface="Calibri" panose="020F0502020204030204" pitchFamily="34" charset="0"/>
              </a:rPr>
              <a:t>(עד כמה קל להשיג אוכל)</a:t>
            </a:r>
          </a:p>
          <a:p>
            <a:pPr marL="457200" lvl="0" indent="-457200" algn="r" rtl="1">
              <a:buClr>
                <a:srgbClr val="A6A6A6"/>
              </a:buClr>
              <a:buSzPts val="2000"/>
              <a:buFont typeface="Arial"/>
              <a:buChar char="•"/>
            </a:pPr>
            <a:r>
              <a:rPr lang="he-IL" sz="1800" b="1" dirty="0">
                <a:solidFill>
                  <a:schemeClr val="bg2">
                    <a:lumMod val="50000"/>
                  </a:schemeClr>
                </a:solidFill>
                <a:latin typeface="Calibri" panose="020F0502020204030204" pitchFamily="34" charset="0"/>
                <a:cs typeface="Calibri" panose="020F0502020204030204" pitchFamily="34" charset="0"/>
              </a:rPr>
              <a:t>מחירו</a:t>
            </a:r>
            <a:r>
              <a:rPr lang="he-IL" sz="1800" dirty="0">
                <a:solidFill>
                  <a:schemeClr val="bg2">
                    <a:lumMod val="50000"/>
                  </a:schemeClr>
                </a:solidFill>
                <a:latin typeface="Calibri" panose="020F0502020204030204" pitchFamily="34" charset="0"/>
                <a:cs typeface="Calibri" panose="020F0502020204030204" pitchFamily="34" charset="0"/>
              </a:rPr>
              <a:t> (האם הוא זול או יקר)</a:t>
            </a:r>
          </a:p>
          <a:p>
            <a:pPr marL="457200" lvl="0" indent="-457200" algn="r" rtl="1">
              <a:buClr>
                <a:srgbClr val="A6A6A6"/>
              </a:buClr>
              <a:buSzPts val="2000"/>
              <a:buFont typeface="Arial"/>
              <a:buChar char="•"/>
            </a:pPr>
            <a:r>
              <a:rPr lang="he-IL" sz="1800" b="1" dirty="0">
                <a:solidFill>
                  <a:schemeClr val="bg2">
                    <a:lumMod val="50000"/>
                  </a:schemeClr>
                </a:solidFill>
                <a:latin typeface="Calibri" panose="020F0502020204030204" pitchFamily="34" charset="0"/>
                <a:cs typeface="Calibri" panose="020F0502020204030204" pitchFamily="34" charset="0"/>
              </a:rPr>
              <a:t>איכותו</a:t>
            </a:r>
            <a:r>
              <a:rPr lang="he-IL" sz="1800" dirty="0">
                <a:solidFill>
                  <a:schemeClr val="bg2">
                    <a:lumMod val="50000"/>
                  </a:schemeClr>
                </a:solidFill>
                <a:latin typeface="Calibri" panose="020F0502020204030204" pitchFamily="34" charset="0"/>
                <a:cs typeface="Calibri" panose="020F0502020204030204" pitchFamily="34" charset="0"/>
              </a:rPr>
              <a:t> (מגוון, בטוח לאכילה, בריא)</a:t>
            </a:r>
          </a:p>
          <a:p>
            <a:pPr marL="457200" lvl="0" indent="-457200" algn="r" rtl="1">
              <a:buClr>
                <a:srgbClr val="A6A6A6"/>
              </a:buClr>
              <a:buSzPts val="2000"/>
              <a:buFont typeface="Arial"/>
              <a:buChar char="•"/>
            </a:pPr>
            <a:r>
              <a:rPr lang="he-IL" sz="1800" dirty="0">
                <a:solidFill>
                  <a:schemeClr val="bg2">
                    <a:lumMod val="50000"/>
                  </a:schemeClr>
                </a:solidFill>
                <a:latin typeface="Calibri" panose="020F0502020204030204" pitchFamily="34" charset="0"/>
                <a:cs typeface="Calibri" panose="020F0502020204030204" pitchFamily="34" charset="0"/>
              </a:rPr>
              <a:t>עד כמה </a:t>
            </a:r>
            <a:r>
              <a:rPr lang="he-IL" sz="1800" b="1" dirty="0">
                <a:solidFill>
                  <a:schemeClr val="bg2">
                    <a:lumMod val="50000"/>
                  </a:schemeClr>
                </a:solidFill>
                <a:latin typeface="Calibri" panose="020F0502020204030204" pitchFamily="34" charset="0"/>
                <a:cs typeface="Calibri" panose="020F0502020204030204" pitchFamily="34" charset="0"/>
              </a:rPr>
              <a:t>אספקתו עלולה להיפגע </a:t>
            </a:r>
            <a:r>
              <a:rPr lang="he-IL" sz="1800" dirty="0">
                <a:solidFill>
                  <a:schemeClr val="bg2">
                    <a:lumMod val="50000"/>
                  </a:schemeClr>
                </a:solidFill>
                <a:latin typeface="Calibri" panose="020F0502020204030204" pitchFamily="34" charset="0"/>
                <a:cs typeface="Calibri" panose="020F0502020204030204" pitchFamily="34" charset="0"/>
              </a:rPr>
              <a:t>במקרה של בעיות במדינה </a:t>
            </a:r>
            <a:endParaRPr lang="he-IL" sz="1800" dirty="0" smtClean="0">
              <a:solidFill>
                <a:schemeClr val="bg2">
                  <a:lumMod val="50000"/>
                </a:schemeClr>
              </a:solidFill>
              <a:latin typeface="Calibri" panose="020F0502020204030204" pitchFamily="34" charset="0"/>
              <a:cs typeface="Calibri" panose="020F0502020204030204" pitchFamily="34" charset="0"/>
            </a:endParaRPr>
          </a:p>
        </p:txBody>
      </p:sp>
      <p:sp>
        <p:nvSpPr>
          <p:cNvPr id="2" name="מלבן 1"/>
          <p:cNvSpPr/>
          <p:nvPr/>
        </p:nvSpPr>
        <p:spPr>
          <a:xfrm>
            <a:off x="3378955" y="4655505"/>
            <a:ext cx="1842171" cy="369332"/>
          </a:xfrm>
          <a:prstGeom prst="rect">
            <a:avLst/>
          </a:prstGeom>
        </p:spPr>
        <p:txBody>
          <a:bodyPr wrap="none">
            <a:spAutoFit/>
          </a:bodyPr>
          <a:lstStyle/>
          <a:p>
            <a:pPr algn="r" rtl="1"/>
            <a:r>
              <a:rPr lang="x-none" sz="1800" b="1" u="sng" dirty="0">
                <a:solidFill>
                  <a:schemeClr val="dk1"/>
                </a:solidFill>
                <a:latin typeface="Calibri" panose="020F0502020204030204" pitchFamily="34" charset="0"/>
                <a:cs typeface="Calibri" panose="020F0502020204030204" pitchFamily="34" charset="0"/>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מתוך כ-120 </a:t>
            </a:r>
            <a:r>
              <a:rPr lang="x-none" sz="1800" b="1" u="sng" dirty="0" smtClean="0">
                <a:solidFill>
                  <a:schemeClr val="dk1"/>
                </a:solidFill>
                <a:latin typeface="Calibri" panose="020F0502020204030204" pitchFamily="34" charset="0"/>
                <a:cs typeface="Calibri" panose="020F0502020204030204" pitchFamily="34" charset="0"/>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מדינות</a:t>
            </a:r>
            <a:endParaRPr lang="en-US" sz="1800" dirty="0">
              <a:latin typeface="Calibri" panose="020F0502020204030204" pitchFamily="34" charset="0"/>
              <a:cs typeface="Calibri" panose="020F0502020204030204" pitchFamily="34" charset="0"/>
            </a:endParaRPr>
          </a:p>
        </p:txBody>
      </p:sp>
      <p:grpSp>
        <p:nvGrpSpPr>
          <p:cNvPr id="3" name="קבוצה 2"/>
          <p:cNvGrpSpPr/>
          <p:nvPr/>
        </p:nvGrpSpPr>
        <p:grpSpPr>
          <a:xfrm>
            <a:off x="5762334" y="3826808"/>
            <a:ext cx="1554709" cy="1503589"/>
            <a:chOff x="4453487" y="4778187"/>
            <a:chExt cx="1554709" cy="1503589"/>
          </a:xfrm>
        </p:grpSpPr>
        <p:pic>
          <p:nvPicPr>
            <p:cNvPr id="336" name="Google Shape;336;p28" descr="Medal, Gold, Design, Transparent Background, Orde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4453487" y="4778187"/>
              <a:ext cx="1554709" cy="1503589"/>
            </a:xfrm>
            <a:prstGeom prst="rect">
              <a:avLst/>
            </a:prstGeom>
            <a:noFill/>
            <a:ln>
              <a:noFill/>
            </a:ln>
          </p:spPr>
        </p:pic>
        <p:sp>
          <p:nvSpPr>
            <p:cNvPr id="337" name="Google Shape;337;p28"/>
            <p:cNvSpPr txBox="1"/>
            <p:nvPr/>
          </p:nvSpPr>
          <p:spPr>
            <a:xfrm>
              <a:off x="4720479" y="5040287"/>
              <a:ext cx="1020724" cy="954107"/>
            </a:xfrm>
            <a:prstGeom prst="rect">
              <a:avLst/>
            </a:prstGeom>
            <a:noFill/>
            <a:ln>
              <a:noFill/>
            </a:ln>
          </p:spPr>
          <p:txBody>
            <a:bodyPr spcFirstLastPara="1" wrap="square" lIns="91425" tIns="45700" rIns="91425" bIns="45700" anchor="t" anchorCtr="0">
              <a:spAutoFit/>
              <a:scene3d>
                <a:camera prst="orthographicFront"/>
                <a:lightRig rig="soft" dir="t">
                  <a:rot lat="0" lon="0" rev="15600000"/>
                </a:lightRig>
              </a:scene3d>
              <a:sp3d extrusionH="57150" prstMaterial="softEdge">
                <a:bevelT w="25400" h="38100"/>
              </a:sp3d>
            </a:bodyPr>
            <a:lstStyle/>
            <a:p>
              <a:pPr marL="0" marR="0" lvl="0" indent="0" algn="ctr" rtl="0">
                <a:spcBef>
                  <a:spcPts val="0"/>
                </a:spcBef>
                <a:spcAft>
                  <a:spcPts val="0"/>
                </a:spcAft>
                <a:buNone/>
              </a:pPr>
              <a:r>
                <a:rPr lang="x-none" sz="2800" b="1" dirty="0">
                  <a:ln/>
                  <a:solidFill>
                    <a:schemeClr val="accent4"/>
                  </a:solidFill>
                  <a:latin typeface="Calibri" panose="020F0502020204030204" pitchFamily="34" charset="0"/>
                  <a:cs typeface="Calibri" panose="020F0502020204030204" pitchFamily="34" charset="0"/>
                  <a:sym typeface="Arial"/>
                </a:rPr>
                <a:t>מקום 12</a:t>
              </a:r>
              <a:endParaRPr b="1" dirty="0">
                <a:ln/>
                <a:solidFill>
                  <a:schemeClr val="accent4"/>
                </a:solidFill>
                <a:latin typeface="Calibri" panose="020F0502020204030204" pitchFamily="34" charset="0"/>
                <a:cs typeface="Calibri" panose="020F0502020204030204" pitchFamily="34" charset="0"/>
              </a:endParaRPr>
            </a:p>
          </p:txBody>
        </p:sp>
        <p:sp>
          <p:nvSpPr>
            <p:cNvPr id="10" name="Google Shape;337;p28"/>
            <p:cNvSpPr txBox="1"/>
            <p:nvPr/>
          </p:nvSpPr>
          <p:spPr>
            <a:xfrm>
              <a:off x="4720479" y="5052927"/>
              <a:ext cx="102072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2700" dirty="0">
                  <a:solidFill>
                    <a:schemeClr val="tx1"/>
                  </a:solidFill>
                  <a:latin typeface="Calibri" panose="020F0502020204030204" pitchFamily="34" charset="0"/>
                  <a:cs typeface="Calibri" panose="020F0502020204030204" pitchFamily="34" charset="0"/>
                  <a:sym typeface="Arial"/>
                </a:rPr>
                <a:t>מקום 12</a:t>
              </a:r>
              <a:endParaRPr sz="2700" dirty="0">
                <a:solidFill>
                  <a:schemeClr val="tx1"/>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45" name="Google Shape;345;p29"/>
          <p:cNvSpPr/>
          <p:nvPr/>
        </p:nvSpPr>
        <p:spPr>
          <a:xfrm>
            <a:off x="628650" y="1430587"/>
            <a:ext cx="8407774" cy="3139281"/>
          </a:xfrm>
          <a:prstGeom prst="rect">
            <a:avLst/>
          </a:prstGeom>
          <a:noFill/>
          <a:ln>
            <a:noFill/>
          </a:ln>
        </p:spPr>
        <p:txBody>
          <a:bodyPr spcFirstLastPara="1" wrap="square" lIns="91425" tIns="45700" rIns="72000" bIns="45700" anchor="t" anchorCtr="0">
            <a:spAutoFit/>
          </a:bodyPr>
          <a:lstStyle/>
          <a:p>
            <a:pPr marL="182563" algn="r" rtl="1">
              <a:buClr>
                <a:schemeClr val="dk1"/>
              </a:buClr>
              <a:buSzPts val="2400"/>
            </a:pPr>
            <a:r>
              <a:rPr lang="he-IL" sz="1800" b="1" dirty="0">
                <a:solidFill>
                  <a:srgbClr val="595959"/>
                </a:solidFill>
                <a:latin typeface="Calibri" panose="020F0502020204030204" pitchFamily="34" charset="0"/>
                <a:cs typeface="Calibri" panose="020F0502020204030204" pitchFamily="34" charset="0"/>
              </a:rPr>
              <a:t>ישראל היא במקום ה-12 ברשימת </a:t>
            </a:r>
            <a:r>
              <a:rPr lang="he-IL" sz="1800" b="1" dirty="0" err="1">
                <a:solidFill>
                  <a:srgbClr val="595959"/>
                </a:solidFill>
                <a:latin typeface="Calibri" panose="020F0502020204030204" pitchFamily="34" charset="0"/>
                <a:cs typeface="Calibri" panose="020F0502020204030204" pitchFamily="34" charset="0"/>
              </a:rPr>
              <a:t>הבטחון</a:t>
            </a:r>
            <a:r>
              <a:rPr lang="he-IL" sz="1800" b="1" dirty="0">
                <a:solidFill>
                  <a:srgbClr val="595959"/>
                </a:solidFill>
                <a:latin typeface="Calibri" panose="020F0502020204030204" pitchFamily="34" charset="0"/>
                <a:cs typeface="Calibri" panose="020F0502020204030204" pitchFamily="34" charset="0"/>
              </a:rPr>
              <a:t> התזונתי </a:t>
            </a:r>
            <a:r>
              <a:rPr lang="en-US" sz="1800" b="1" dirty="0" smtClean="0">
                <a:solidFill>
                  <a:srgbClr val="595959"/>
                </a:solidFill>
                <a:latin typeface="Calibri" panose="020F0502020204030204" pitchFamily="34" charset="0"/>
                <a:cs typeface="Calibri" panose="020F0502020204030204" pitchFamily="34" charset="0"/>
              </a:rPr>
              <a:t/>
            </a:r>
            <a:br>
              <a:rPr lang="en-US" sz="1800" b="1" dirty="0" smtClean="0">
                <a:solidFill>
                  <a:srgbClr val="595959"/>
                </a:solidFill>
                <a:latin typeface="Calibri" panose="020F0502020204030204" pitchFamily="34" charset="0"/>
                <a:cs typeface="Calibri" panose="020F0502020204030204" pitchFamily="34" charset="0"/>
              </a:rPr>
            </a:br>
            <a:r>
              <a:rPr lang="he-IL" sz="1800" b="1" dirty="0" smtClean="0">
                <a:solidFill>
                  <a:srgbClr val="595959"/>
                </a:solidFill>
                <a:latin typeface="Calibri" panose="020F0502020204030204" pitchFamily="34" charset="0"/>
                <a:cs typeface="Calibri" panose="020F0502020204030204" pitchFamily="34" charset="0"/>
              </a:rPr>
              <a:t>מתוך </a:t>
            </a:r>
            <a:r>
              <a:rPr lang="he-IL" sz="1800" b="1" u="sng" dirty="0">
                <a:solidFill>
                  <a:srgbClr val="59595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כ-120 מדינות </a:t>
            </a:r>
            <a:endParaRPr lang="he-IL" sz="1800" b="1" dirty="0">
              <a:solidFill>
                <a:srgbClr val="595959"/>
              </a:solidFill>
              <a:latin typeface="Calibri" panose="020F0502020204030204" pitchFamily="34" charset="0"/>
              <a:cs typeface="Calibri" panose="020F0502020204030204" pitchFamily="34" charset="0"/>
            </a:endParaRPr>
          </a:p>
          <a:p>
            <a:pPr lvl="2" algn="r" rtl="1">
              <a:lnSpc>
                <a:spcPct val="150000"/>
              </a:lnSpc>
              <a:buClr>
                <a:schemeClr val="dk1"/>
              </a:buClr>
              <a:buSzPts val="2200"/>
            </a:pPr>
            <a:endParaRPr lang="he-IL" sz="1800" dirty="0">
              <a:solidFill>
                <a:srgbClr val="595959"/>
              </a:solidFill>
              <a:latin typeface="Calibri" panose="020F0502020204030204" pitchFamily="34" charset="0"/>
              <a:cs typeface="Calibri" panose="020F0502020204030204" pitchFamily="34" charset="0"/>
            </a:endParaRPr>
          </a:p>
          <a:p>
            <a:pPr lvl="3" algn="r" rtl="1">
              <a:lnSpc>
                <a:spcPct val="150000"/>
              </a:lnSpc>
              <a:buClr>
                <a:schemeClr val="dk1"/>
              </a:buClr>
              <a:buSzPts val="2200"/>
            </a:pPr>
            <a:r>
              <a:rPr lang="he-IL" sz="1800" dirty="0" smtClean="0">
                <a:solidFill>
                  <a:srgbClr val="595959"/>
                </a:solidFill>
                <a:latin typeface="Calibri" panose="020F0502020204030204" pitchFamily="34" charset="0"/>
                <a:cs typeface="Calibri" panose="020F0502020204030204" pitchFamily="34" charset="0"/>
                <a:sym typeface="Arial"/>
              </a:rPr>
              <a:t>	</a:t>
            </a:r>
            <a:r>
              <a:rPr lang="x-none" sz="1800" dirty="0" smtClean="0">
                <a:solidFill>
                  <a:srgbClr val="595959"/>
                </a:solidFill>
                <a:latin typeface="Calibri" panose="020F0502020204030204" pitchFamily="34" charset="0"/>
                <a:cs typeface="Calibri" panose="020F0502020204030204" pitchFamily="34" charset="0"/>
                <a:sym typeface="Arial"/>
              </a:rPr>
              <a:t>המזון </a:t>
            </a:r>
            <a:r>
              <a:rPr lang="he-IL" sz="1800" dirty="0" smtClean="0">
                <a:solidFill>
                  <a:srgbClr val="595959"/>
                </a:solidFill>
                <a:latin typeface="Calibri" panose="020F0502020204030204" pitchFamily="34" charset="0"/>
                <a:cs typeface="Calibri" panose="020F0502020204030204" pitchFamily="34" charset="0"/>
                <a:sym typeface="Arial"/>
              </a:rPr>
              <a:t>בישראל </a:t>
            </a:r>
            <a:r>
              <a:rPr lang="x-none" sz="1800" dirty="0" smtClean="0">
                <a:solidFill>
                  <a:srgbClr val="595959"/>
                </a:solidFill>
                <a:latin typeface="Calibri" panose="020F0502020204030204" pitchFamily="34" charset="0"/>
                <a:cs typeface="Calibri" panose="020F0502020204030204" pitchFamily="34" charset="0"/>
                <a:sym typeface="Arial"/>
              </a:rPr>
              <a:t>נגיש</a:t>
            </a:r>
            <a:endParaRPr sz="1800" dirty="0" smtClean="0">
              <a:solidFill>
                <a:srgbClr val="595959"/>
              </a:solidFill>
              <a:latin typeface="Calibri" panose="020F0502020204030204" pitchFamily="34" charset="0"/>
              <a:cs typeface="Calibri" panose="020F0502020204030204" pitchFamily="34" charset="0"/>
              <a:sym typeface="Arial"/>
            </a:endParaRPr>
          </a:p>
          <a:p>
            <a:pPr lvl="3" algn="r" rtl="1">
              <a:lnSpc>
                <a:spcPct val="150000"/>
              </a:lnSpc>
              <a:buClr>
                <a:schemeClr val="dk1"/>
              </a:buClr>
              <a:buSzPts val="2200"/>
            </a:pPr>
            <a:r>
              <a:rPr lang="he-IL" sz="1800" dirty="0" smtClean="0">
                <a:solidFill>
                  <a:srgbClr val="595959"/>
                </a:solidFill>
                <a:latin typeface="Calibri" panose="020F0502020204030204" pitchFamily="34" charset="0"/>
                <a:cs typeface="Calibri" panose="020F0502020204030204" pitchFamily="34" charset="0"/>
                <a:sym typeface="Arial"/>
              </a:rPr>
              <a:t>	</a:t>
            </a:r>
            <a:r>
              <a:rPr lang="x-none" sz="1800" dirty="0" smtClean="0">
                <a:solidFill>
                  <a:srgbClr val="595959"/>
                </a:solidFill>
                <a:latin typeface="Calibri" panose="020F0502020204030204" pitchFamily="34" charset="0"/>
                <a:cs typeface="Calibri" panose="020F0502020204030204" pitchFamily="34" charset="0"/>
                <a:sym typeface="Arial"/>
              </a:rPr>
              <a:t>המחיר של המזון סביר</a:t>
            </a:r>
            <a:endParaRPr sz="1800" dirty="0" smtClean="0">
              <a:solidFill>
                <a:srgbClr val="595959"/>
              </a:solidFill>
              <a:latin typeface="Calibri" panose="020F0502020204030204" pitchFamily="34" charset="0"/>
              <a:cs typeface="Calibri" panose="020F0502020204030204" pitchFamily="34" charset="0"/>
              <a:sym typeface="Arial"/>
            </a:endParaRPr>
          </a:p>
          <a:p>
            <a:pPr lvl="3" algn="r" rtl="1">
              <a:lnSpc>
                <a:spcPct val="150000"/>
              </a:lnSpc>
              <a:buClr>
                <a:schemeClr val="dk1"/>
              </a:buClr>
              <a:buSzPts val="2200"/>
            </a:pPr>
            <a:r>
              <a:rPr lang="he-IL" sz="1800" dirty="0" smtClean="0">
                <a:solidFill>
                  <a:srgbClr val="595959"/>
                </a:solidFill>
                <a:latin typeface="Calibri" panose="020F0502020204030204" pitchFamily="34" charset="0"/>
                <a:cs typeface="Calibri" panose="020F0502020204030204" pitchFamily="34" charset="0"/>
                <a:sym typeface="Arial"/>
              </a:rPr>
              <a:t>	</a:t>
            </a:r>
            <a:r>
              <a:rPr lang="x-none" sz="1800" dirty="0" smtClean="0">
                <a:solidFill>
                  <a:srgbClr val="595959"/>
                </a:solidFill>
                <a:latin typeface="Calibri" panose="020F0502020204030204" pitchFamily="34" charset="0"/>
                <a:cs typeface="Calibri" panose="020F0502020204030204" pitchFamily="34" charset="0"/>
                <a:sym typeface="Arial"/>
              </a:rPr>
              <a:t>האיכות של המזון גבוהה</a:t>
            </a:r>
            <a:endParaRPr lang="he-IL" sz="1800" dirty="0" smtClean="0">
              <a:solidFill>
                <a:srgbClr val="595959"/>
              </a:solidFill>
              <a:latin typeface="Calibri" panose="020F0502020204030204" pitchFamily="34" charset="0"/>
              <a:cs typeface="Calibri" panose="020F0502020204030204" pitchFamily="34" charset="0"/>
              <a:sym typeface="Arial"/>
            </a:endParaRPr>
          </a:p>
          <a:p>
            <a:pPr lvl="3" algn="r" rtl="1">
              <a:lnSpc>
                <a:spcPct val="150000"/>
              </a:lnSpc>
              <a:buClr>
                <a:schemeClr val="dk1"/>
              </a:buClr>
              <a:buSzPts val="2200"/>
            </a:pPr>
            <a:r>
              <a:rPr lang="he-IL" sz="1800" dirty="0" smtClean="0">
                <a:solidFill>
                  <a:srgbClr val="595959"/>
                </a:solidFill>
                <a:latin typeface="Calibri" panose="020F0502020204030204" pitchFamily="34" charset="0"/>
                <a:cs typeface="Calibri" panose="020F0502020204030204" pitchFamily="34" charset="0"/>
              </a:rPr>
              <a:t>	יש בעיה של משאבים ויכולת אספקה עצמית של מזון </a:t>
            </a:r>
            <a:r>
              <a:rPr lang="en-US" sz="1800" dirty="0" smtClean="0">
                <a:solidFill>
                  <a:srgbClr val="595959"/>
                </a:solidFill>
                <a:latin typeface="Calibri" panose="020F0502020204030204" pitchFamily="34" charset="0"/>
                <a:cs typeface="Calibri" panose="020F0502020204030204" pitchFamily="34" charset="0"/>
              </a:rPr>
              <a:t/>
            </a:r>
            <a:br>
              <a:rPr lang="en-US" sz="1800" dirty="0" smtClean="0">
                <a:solidFill>
                  <a:srgbClr val="595959"/>
                </a:solidFill>
                <a:latin typeface="Calibri" panose="020F0502020204030204" pitchFamily="34" charset="0"/>
                <a:cs typeface="Calibri" panose="020F0502020204030204" pitchFamily="34" charset="0"/>
              </a:rPr>
            </a:br>
            <a:r>
              <a:rPr lang="he-IL" sz="1800" dirty="0" smtClean="0">
                <a:solidFill>
                  <a:srgbClr val="595959"/>
                </a:solidFill>
                <a:latin typeface="Calibri" panose="020F0502020204030204" pitchFamily="34" charset="0"/>
                <a:cs typeface="Calibri" panose="020F0502020204030204" pitchFamily="34" charset="0"/>
              </a:rPr>
              <a:t>	(ישראל במקום ה-60 בעולם בסעיף הזה)</a:t>
            </a:r>
            <a:endParaRPr sz="1800" dirty="0">
              <a:solidFill>
                <a:srgbClr val="595959"/>
              </a:solidFill>
              <a:latin typeface="Calibri" panose="020F0502020204030204" pitchFamily="34" charset="0"/>
              <a:cs typeface="Calibri" panose="020F0502020204030204" pitchFamily="34" charset="0"/>
              <a:sym typeface="Arial"/>
            </a:endParaRPr>
          </a:p>
        </p:txBody>
      </p:sp>
      <p:pic>
        <p:nvPicPr>
          <p:cNvPr id="346" name="Google Shape;346;p29" descr="File:X mark.svg - Wikimedia Commo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36089" y="3708619"/>
            <a:ext cx="282962" cy="323385"/>
          </a:xfrm>
          <a:prstGeom prst="rect">
            <a:avLst/>
          </a:prstGeom>
          <a:noFill/>
          <a:ln>
            <a:noFill/>
          </a:ln>
        </p:spPr>
      </p:pic>
      <p:pic>
        <p:nvPicPr>
          <p:cNvPr id="347" name="Google Shape;347;p29" descr="check-mark - קליניקה לרפואה סינית | ד&amp;quot;ר אליהו דניאל"/>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2578" y="3290878"/>
            <a:ext cx="329985" cy="323385"/>
          </a:xfrm>
          <a:prstGeom prst="rect">
            <a:avLst/>
          </a:prstGeom>
          <a:noFill/>
          <a:ln>
            <a:noFill/>
          </a:ln>
        </p:spPr>
      </p:pic>
      <p:pic>
        <p:nvPicPr>
          <p:cNvPr id="348" name="Google Shape;348;p29" descr="check-mark - קליניקה לרפואה סינית | ד&amp;quot;ר אליהו דניאל"/>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2578" y="2900898"/>
            <a:ext cx="329985" cy="323385"/>
          </a:xfrm>
          <a:prstGeom prst="rect">
            <a:avLst/>
          </a:prstGeom>
          <a:noFill/>
          <a:ln>
            <a:noFill/>
          </a:ln>
        </p:spPr>
      </p:pic>
      <p:pic>
        <p:nvPicPr>
          <p:cNvPr id="349" name="Google Shape;349;p29" descr="check-mark - קליניקה לרפואה סינית | ד&amp;quot;ר אליהו דניאל"/>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2578" y="2475072"/>
            <a:ext cx="329985" cy="323385"/>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56" name="Google Shape;356;p30"/>
          <p:cNvSpPr/>
          <p:nvPr/>
        </p:nvSpPr>
        <p:spPr>
          <a:xfrm>
            <a:off x="628650" y="1430587"/>
            <a:ext cx="8169662"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יש </a:t>
            </a:r>
            <a:r>
              <a:rPr lang="he-IL" sz="1800" dirty="0" smtClean="0">
                <a:solidFill>
                  <a:srgbClr val="595959"/>
                </a:solidFill>
                <a:latin typeface="Calibri" panose="020F0502020204030204" pitchFamily="34" charset="0"/>
                <a:cs typeface="Calibri" panose="020F0502020204030204" pitchFamily="34" charset="0"/>
                <a:sym typeface="Arial"/>
              </a:rPr>
              <a:t>בישראל </a:t>
            </a:r>
            <a:r>
              <a:rPr lang="x-none" sz="1800" dirty="0" smtClean="0">
                <a:solidFill>
                  <a:srgbClr val="595959"/>
                </a:solidFill>
                <a:latin typeface="Calibri" panose="020F0502020204030204" pitchFamily="34" charset="0"/>
                <a:cs typeface="Calibri" panose="020F0502020204030204" pitchFamily="34" charset="0"/>
                <a:sym typeface="Arial"/>
              </a:rPr>
              <a:t>בעיה </a:t>
            </a:r>
            <a:r>
              <a:rPr lang="x-none" sz="1800" dirty="0">
                <a:solidFill>
                  <a:srgbClr val="595959"/>
                </a:solidFill>
                <a:latin typeface="Calibri" panose="020F0502020204030204" pitchFamily="34" charset="0"/>
                <a:cs typeface="Calibri" panose="020F0502020204030204" pitchFamily="34" charset="0"/>
                <a:sym typeface="Arial"/>
              </a:rPr>
              <a:t>של משאבים ויכולת אספקה עצמית של מזון:</a:t>
            </a:r>
            <a:endParaRPr sz="1800" dirty="0">
              <a:solidFill>
                <a:srgbClr val="595959"/>
              </a:solidFill>
              <a:latin typeface="Calibri" panose="020F0502020204030204" pitchFamily="34" charset="0"/>
              <a:cs typeface="Calibri" panose="020F0502020204030204" pitchFamily="34" charset="0"/>
              <a:sym typeface="Arial"/>
            </a:endParaRPr>
          </a:p>
        </p:txBody>
      </p:sp>
      <p:sp>
        <p:nvSpPr>
          <p:cNvPr id="357" name="Google Shape;357;p30"/>
          <p:cNvSpPr/>
          <p:nvPr/>
        </p:nvSpPr>
        <p:spPr>
          <a:xfrm>
            <a:off x="832207" y="2362041"/>
            <a:ext cx="7966105" cy="2544246"/>
          </a:xfrm>
          <a:prstGeom prst="rect">
            <a:avLst/>
          </a:prstGeom>
          <a:noFill/>
          <a:ln>
            <a:noFill/>
          </a:ln>
        </p:spPr>
        <p:txBody>
          <a:bodyPr spcFirstLastPara="1" wrap="square" lIns="91425" tIns="45700" rIns="91425" bIns="45700" anchor="t" anchorCtr="0">
            <a:spAutoFit/>
          </a:bodyPr>
          <a:lstStyle/>
          <a:p>
            <a:pPr lvl="0" algn="r" rtl="1">
              <a:buClr>
                <a:srgbClr val="595959"/>
              </a:buClr>
            </a:pPr>
            <a:r>
              <a:rPr lang="he-IL" sz="1800" b="1" dirty="0">
                <a:solidFill>
                  <a:srgbClr val="595959"/>
                </a:solidFill>
                <a:latin typeface="Calibri" panose="020F0502020204030204" pitchFamily="34" charset="0"/>
                <a:cs typeface="Calibri" panose="020F0502020204030204" pitchFamily="34" charset="0"/>
              </a:rPr>
              <a:t>התנאים בישראל לא מאפשרים </a:t>
            </a:r>
            <a:r>
              <a:rPr lang="he-IL" sz="1800" dirty="0">
                <a:solidFill>
                  <a:srgbClr val="595959"/>
                </a:solidFill>
                <a:latin typeface="Calibri" panose="020F0502020204030204" pitchFamily="34" charset="0"/>
                <a:cs typeface="Calibri" panose="020F0502020204030204" pitchFamily="34" charset="0"/>
              </a:rPr>
              <a:t>גידול </a:t>
            </a:r>
            <a:r>
              <a:rPr lang="he-IL" sz="1800" b="1" dirty="0">
                <a:solidFill>
                  <a:srgbClr val="595959"/>
                </a:solidFill>
                <a:latin typeface="Calibri" panose="020F0502020204030204" pitchFamily="34" charset="0"/>
                <a:cs typeface="Calibri" panose="020F0502020204030204" pitchFamily="34" charset="0"/>
              </a:rPr>
              <a:t>תעשייתי</a:t>
            </a:r>
            <a:r>
              <a:rPr lang="he-IL" sz="1800" dirty="0">
                <a:solidFill>
                  <a:srgbClr val="595959"/>
                </a:solidFill>
                <a:latin typeface="Calibri" panose="020F0502020204030204" pitchFamily="34" charset="0"/>
                <a:cs typeface="Calibri" panose="020F0502020204030204" pitchFamily="34" charset="0"/>
              </a:rPr>
              <a:t> משתלם למוצרים </a:t>
            </a:r>
            <a:r>
              <a:rPr lang="he-IL" sz="1800" dirty="0" err="1">
                <a:solidFill>
                  <a:srgbClr val="595959"/>
                </a:solidFill>
                <a:latin typeface="Calibri" panose="020F0502020204030204" pitchFamily="34" charset="0"/>
                <a:cs typeface="Calibri" panose="020F0502020204030204" pitchFamily="34" charset="0"/>
              </a:rPr>
              <a:t>מסויימים</a:t>
            </a:r>
            <a:r>
              <a:rPr lang="he-IL" sz="1800" dirty="0">
                <a:solidFill>
                  <a:srgbClr val="595959"/>
                </a:solidFill>
                <a:latin typeface="Calibri" panose="020F0502020204030204" pitchFamily="34" charset="0"/>
                <a:cs typeface="Calibri" panose="020F0502020204030204" pitchFamily="34" charset="0"/>
              </a:rPr>
              <a:t>, מסיבות שונות, למשל:</a:t>
            </a:r>
          </a:p>
          <a:p>
            <a:pPr marL="285750" lvl="0" indent="-285750" algn="r" rtl="1">
              <a:spcBef>
                <a:spcPts val="800"/>
              </a:spcBef>
              <a:buClr>
                <a:srgbClr val="595959"/>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סוג אדמה לא מתאים </a:t>
            </a:r>
          </a:p>
          <a:p>
            <a:pPr marL="285750" lvl="0" indent="-285750" algn="r" rtl="1">
              <a:spcBef>
                <a:spcPts val="800"/>
              </a:spcBef>
              <a:buClr>
                <a:srgbClr val="595959"/>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תנאי אקלים לא מתאימים</a:t>
            </a:r>
          </a:p>
          <a:p>
            <a:pPr marL="285750" lvl="0" indent="-285750" algn="r" rtl="1">
              <a:spcBef>
                <a:spcPts val="800"/>
              </a:spcBef>
              <a:buClr>
                <a:srgbClr val="595959"/>
              </a:buClr>
              <a:buSzPts val="2000"/>
              <a:buFont typeface="Arial"/>
              <a:buChar char="•"/>
            </a:pPr>
            <a:r>
              <a:rPr lang="he-IL" sz="1800" dirty="0">
                <a:solidFill>
                  <a:srgbClr val="595959"/>
                </a:solidFill>
                <a:latin typeface="Calibri" panose="020F0502020204030204" pitchFamily="34" charset="0"/>
                <a:cs typeface="Calibri" panose="020F0502020204030204" pitchFamily="34" charset="0"/>
              </a:rPr>
              <a:t>הגידול דורש יותר מדי מים</a:t>
            </a:r>
          </a:p>
          <a:p>
            <a:pPr lvl="0" algn="r" rtl="1">
              <a:spcBef>
                <a:spcPts val="800"/>
              </a:spcBef>
              <a:buClr>
                <a:srgbClr val="595959"/>
              </a:buClr>
            </a:pPr>
            <a:endParaRPr lang="he-IL" sz="1800" dirty="0">
              <a:solidFill>
                <a:srgbClr val="595959"/>
              </a:solidFill>
              <a:latin typeface="Calibri" panose="020F0502020204030204" pitchFamily="34" charset="0"/>
              <a:cs typeface="Calibri" panose="020F0502020204030204" pitchFamily="34" charset="0"/>
            </a:endParaRPr>
          </a:p>
          <a:p>
            <a:pPr lvl="0" algn="r" rtl="1">
              <a:spcBef>
                <a:spcPts val="800"/>
              </a:spcBef>
              <a:buClr>
                <a:srgbClr val="595959"/>
              </a:buClr>
            </a:pPr>
            <a:r>
              <a:rPr lang="he-IL" sz="1800" dirty="0">
                <a:solidFill>
                  <a:srgbClr val="595959"/>
                </a:solidFill>
                <a:latin typeface="Calibri" panose="020F0502020204030204" pitchFamily="34" charset="0"/>
                <a:cs typeface="Calibri" panose="020F0502020204030204" pitchFamily="34" charset="0"/>
              </a:rPr>
              <a:t>במקרים כאלה יותר </a:t>
            </a:r>
            <a:r>
              <a:rPr lang="he-IL" sz="1800" b="1" dirty="0">
                <a:solidFill>
                  <a:srgbClr val="595959"/>
                </a:solidFill>
                <a:latin typeface="Calibri" panose="020F0502020204030204" pitchFamily="34" charset="0"/>
                <a:cs typeface="Calibri" panose="020F0502020204030204" pitchFamily="34" charset="0"/>
              </a:rPr>
              <a:t>זול והגיוני לייבא </a:t>
            </a:r>
            <a:r>
              <a:rPr lang="he-IL" sz="1800" dirty="0">
                <a:solidFill>
                  <a:srgbClr val="595959"/>
                </a:solidFill>
                <a:latin typeface="Calibri" panose="020F0502020204030204" pitchFamily="34" charset="0"/>
                <a:cs typeface="Calibri" panose="020F0502020204030204" pitchFamily="34" charset="0"/>
              </a:rPr>
              <a:t>את המוצרים האלו.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pic>
        <p:nvPicPr>
          <p:cNvPr id="366" name="Google Shape;366;p31" descr="https://lh3.googleusercontent.com/4odSc-Z6wiUODQ0rlI5Fz2h7HR2yjDQN4kY-8nWhDK0JzqUurDQ0qBAmTxpfu9TWFPbZWE57ad6NMBJiATnQisKoBe9K9Fd0trHT8bSCCNa3tMzuBopLxsYf-UM2TLq2E3z7Q_dS"/>
          <p:cNvPicPr preferRelativeResize="0"/>
          <p:nvPr/>
        </p:nvPicPr>
        <p:blipFill rotWithShape="1">
          <a:blip r:embed="rId3" cstate="screen">
            <a:extLst>
              <a:ext uri="{28A0092B-C50C-407E-A947-70E740481C1C}">
                <a14:useLocalDpi xmlns:a14="http://schemas.microsoft.com/office/drawing/2010/main"/>
              </a:ext>
            </a:extLst>
          </a:blip>
          <a:srcRect l="2296" t="5817" r="3316" b="6176"/>
          <a:stretch/>
        </p:blipFill>
        <p:spPr>
          <a:xfrm>
            <a:off x="2487156" y="2160494"/>
            <a:ext cx="6275296" cy="3227295"/>
          </a:xfrm>
          <a:prstGeom prst="rect">
            <a:avLst/>
          </a:prstGeom>
          <a:noFill/>
          <a:ln>
            <a:noFill/>
          </a:ln>
        </p:spPr>
      </p:pic>
      <p:sp>
        <p:nvSpPr>
          <p:cNvPr id="6" name="Google Shape;356;p30"/>
          <p:cNvSpPr/>
          <p:nvPr/>
        </p:nvSpPr>
        <p:spPr>
          <a:xfrm>
            <a:off x="628650" y="1430587"/>
            <a:ext cx="8169662"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800" dirty="0">
                <a:solidFill>
                  <a:srgbClr val="595959"/>
                </a:solidFill>
                <a:latin typeface="Calibri" panose="020F0502020204030204" pitchFamily="34" charset="0"/>
                <a:cs typeface="Calibri" panose="020F0502020204030204" pitchFamily="34" charset="0"/>
                <a:sym typeface="Arial"/>
              </a:rPr>
              <a:t>יש </a:t>
            </a:r>
            <a:r>
              <a:rPr lang="he-IL" sz="1800" dirty="0" smtClean="0">
                <a:solidFill>
                  <a:srgbClr val="595959"/>
                </a:solidFill>
                <a:latin typeface="Calibri" panose="020F0502020204030204" pitchFamily="34" charset="0"/>
                <a:cs typeface="Calibri" panose="020F0502020204030204" pitchFamily="34" charset="0"/>
              </a:rPr>
              <a:t>בישראל </a:t>
            </a:r>
            <a:r>
              <a:rPr lang="x-none" sz="1800" dirty="0" smtClean="0">
                <a:solidFill>
                  <a:srgbClr val="595959"/>
                </a:solidFill>
                <a:latin typeface="Calibri" panose="020F0502020204030204" pitchFamily="34" charset="0"/>
                <a:cs typeface="Calibri" panose="020F0502020204030204" pitchFamily="34" charset="0"/>
                <a:sym typeface="Arial"/>
              </a:rPr>
              <a:t>בעיה </a:t>
            </a:r>
            <a:r>
              <a:rPr lang="x-none" sz="1800" dirty="0">
                <a:solidFill>
                  <a:srgbClr val="595959"/>
                </a:solidFill>
                <a:latin typeface="Calibri" panose="020F0502020204030204" pitchFamily="34" charset="0"/>
                <a:cs typeface="Calibri" panose="020F0502020204030204" pitchFamily="34" charset="0"/>
                <a:sym typeface="Arial"/>
              </a:rPr>
              <a:t>של משאבים ויכולת אספקה עצמית של מזון:</a:t>
            </a:r>
            <a:endParaRPr sz="1800" dirty="0">
              <a:solidFill>
                <a:srgbClr val="595959"/>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בטחון תזונתי</a:t>
            </a:r>
            <a:endParaRPr/>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sp>
        <p:nvSpPr>
          <p:cNvPr id="3" name="Rectangle 2"/>
          <p:cNvSpPr/>
          <p:nvPr/>
        </p:nvSpPr>
        <p:spPr>
          <a:xfrm>
            <a:off x="2286000" y="1985211"/>
            <a:ext cx="6124074" cy="2585323"/>
          </a:xfrm>
          <a:prstGeom prst="rect">
            <a:avLst/>
          </a:prstGeom>
        </p:spPr>
        <p:txBody>
          <a:bodyPr wrap="square">
            <a:spAutoFit/>
          </a:bodyPr>
          <a:lstStyle/>
          <a:p>
            <a:pPr algn="r" rtl="1"/>
            <a:r>
              <a:rPr lang="he-IL" sz="1800" b="1" dirty="0">
                <a:solidFill>
                  <a:srgbClr val="595959"/>
                </a:solidFill>
                <a:latin typeface="Calibri" panose="020F0502020204030204" pitchFamily="34" charset="0"/>
                <a:cs typeface="Calibri" panose="020F0502020204030204" pitchFamily="34" charset="0"/>
              </a:rPr>
              <a:t>ייבוא מזון מחו"ל מציב כמה בעיות: </a:t>
            </a:r>
            <a:endParaRPr lang="he-IL" sz="1800" b="1" dirty="0" smtClean="0">
              <a:solidFill>
                <a:srgbClr val="595959"/>
              </a:solidFill>
              <a:latin typeface="Calibri" panose="020F0502020204030204" pitchFamily="34" charset="0"/>
              <a:cs typeface="Calibri" panose="020F0502020204030204" pitchFamily="34" charset="0"/>
            </a:endParaRPr>
          </a:p>
          <a:p>
            <a:pPr algn="r" rtl="1"/>
            <a:endParaRPr lang="he-IL" sz="1800" dirty="0">
              <a:solidFill>
                <a:srgbClr val="595959"/>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he-IL" sz="1800" b="1" dirty="0" smtClean="0">
                <a:solidFill>
                  <a:srgbClr val="595959"/>
                </a:solidFill>
                <a:latin typeface="Calibri" panose="020F0502020204030204" pitchFamily="34" charset="0"/>
                <a:cs typeface="Calibri" panose="020F0502020204030204" pitchFamily="34" charset="0"/>
              </a:rPr>
              <a:t>השלכות </a:t>
            </a:r>
            <a:r>
              <a:rPr lang="he-IL" sz="1800" b="1" dirty="0">
                <a:solidFill>
                  <a:srgbClr val="595959"/>
                </a:solidFill>
                <a:latin typeface="Calibri" panose="020F0502020204030204" pitchFamily="34" charset="0"/>
                <a:cs typeface="Calibri" panose="020F0502020204030204" pitchFamily="34" charset="0"/>
              </a:rPr>
              <a:t>סביבתיות וכלכליות </a:t>
            </a:r>
            <a:r>
              <a:rPr lang="he-IL" sz="1800" dirty="0">
                <a:solidFill>
                  <a:srgbClr val="595959"/>
                </a:solidFill>
                <a:latin typeface="Calibri" panose="020F0502020204030204" pitchFamily="34" charset="0"/>
                <a:cs typeface="Calibri" panose="020F0502020204030204" pitchFamily="34" charset="0"/>
              </a:rPr>
              <a:t>בשל ההובלה הארוכה</a:t>
            </a:r>
          </a:p>
          <a:p>
            <a:pPr marL="285750" indent="-285750" algn="r" rtl="1">
              <a:buFont typeface="Arial" panose="020B0604020202020204" pitchFamily="34" charset="0"/>
              <a:buChar char="•"/>
            </a:pPr>
            <a:r>
              <a:rPr lang="he-IL" sz="1800" b="1" dirty="0" smtClean="0">
                <a:solidFill>
                  <a:srgbClr val="595959"/>
                </a:solidFill>
                <a:latin typeface="Calibri" panose="020F0502020204030204" pitchFamily="34" charset="0"/>
                <a:cs typeface="Calibri" panose="020F0502020204030204" pitchFamily="34" charset="0"/>
              </a:rPr>
              <a:t>תוצרת </a:t>
            </a:r>
            <a:r>
              <a:rPr lang="he-IL" sz="1800" b="1" dirty="0">
                <a:solidFill>
                  <a:srgbClr val="595959"/>
                </a:solidFill>
                <a:latin typeface="Calibri" panose="020F0502020204030204" pitchFamily="34" charset="0"/>
                <a:cs typeface="Calibri" panose="020F0502020204030204" pitchFamily="34" charset="0"/>
              </a:rPr>
              <a:t>פחות טרייה</a:t>
            </a:r>
            <a:r>
              <a:rPr lang="he-IL" sz="1800" dirty="0">
                <a:solidFill>
                  <a:srgbClr val="595959"/>
                </a:solidFill>
                <a:latin typeface="Calibri" panose="020F0502020204030204" pitchFamily="34" charset="0"/>
                <a:cs typeface="Calibri" panose="020F0502020204030204" pitchFamily="34" charset="0"/>
              </a:rPr>
              <a:t>, בגלל הזמן שלוקח להוביל את המזון למרחקים גדולים יותר</a:t>
            </a:r>
          </a:p>
          <a:p>
            <a:pPr marL="285750" indent="-285750" algn="r" rtl="1">
              <a:buFont typeface="Arial" panose="020B0604020202020204" pitchFamily="34" charset="0"/>
              <a:buChar char="•"/>
            </a:pPr>
            <a:r>
              <a:rPr lang="he-IL" sz="1800" b="1" dirty="0" smtClean="0">
                <a:solidFill>
                  <a:srgbClr val="595959"/>
                </a:solidFill>
                <a:latin typeface="Calibri" panose="020F0502020204030204" pitchFamily="34" charset="0"/>
                <a:cs typeface="Calibri" panose="020F0502020204030204" pitchFamily="34" charset="0"/>
              </a:rPr>
              <a:t>תלות </a:t>
            </a:r>
            <a:r>
              <a:rPr lang="he-IL" sz="1800" b="1" dirty="0">
                <a:solidFill>
                  <a:srgbClr val="595959"/>
                </a:solidFill>
                <a:latin typeface="Calibri" panose="020F0502020204030204" pitchFamily="34" charset="0"/>
                <a:cs typeface="Calibri" panose="020F0502020204030204" pitchFamily="34" charset="0"/>
              </a:rPr>
              <a:t>במדינות אחרות </a:t>
            </a:r>
            <a:r>
              <a:rPr lang="he-IL" sz="1800" dirty="0">
                <a:solidFill>
                  <a:srgbClr val="595959"/>
                </a:solidFill>
                <a:latin typeface="Calibri" panose="020F0502020204030204" pitchFamily="34" charset="0"/>
                <a:cs typeface="Calibri" panose="020F0502020204030204" pitchFamily="34" charset="0"/>
              </a:rPr>
              <a:t>שצריכות להסכים לייצא (צריכות להיות ביחסי ידידות איתנו, ושיהיו להם עודפי מזון)</a:t>
            </a:r>
          </a:p>
          <a:p>
            <a:pPr marL="285750" indent="-285750" algn="r" rtl="1">
              <a:buFont typeface="Arial" panose="020B0604020202020204" pitchFamily="34" charset="0"/>
              <a:buChar char="•"/>
            </a:pPr>
            <a:r>
              <a:rPr lang="he-IL" sz="1800" b="1" dirty="0" smtClean="0">
                <a:solidFill>
                  <a:srgbClr val="595959"/>
                </a:solidFill>
                <a:latin typeface="Calibri" panose="020F0502020204030204" pitchFamily="34" charset="0"/>
                <a:cs typeface="Calibri" panose="020F0502020204030204" pitchFamily="34" charset="0"/>
              </a:rPr>
              <a:t>תלות </a:t>
            </a:r>
            <a:r>
              <a:rPr lang="he-IL" sz="1800" b="1" dirty="0">
                <a:solidFill>
                  <a:srgbClr val="595959"/>
                </a:solidFill>
                <a:latin typeface="Calibri" panose="020F0502020204030204" pitchFamily="34" charset="0"/>
                <a:cs typeface="Calibri" panose="020F0502020204030204" pitchFamily="34" charset="0"/>
              </a:rPr>
              <a:t>בכך שניתן להגיע לישראל </a:t>
            </a:r>
            <a:r>
              <a:rPr lang="he-IL" sz="1800" dirty="0">
                <a:solidFill>
                  <a:srgbClr val="595959"/>
                </a:solidFill>
                <a:latin typeface="Calibri" panose="020F0502020204030204" pitchFamily="34" charset="0"/>
                <a:cs typeface="Calibri" panose="020F0502020204030204" pitchFamily="34" charset="0"/>
              </a:rPr>
              <a:t>ממדינות אחרות, כלומר שאין פגיעה בנמלי הים, ובשדה התעופה, ואין סכנה להגיע לכאן. </a:t>
            </a:r>
          </a:p>
        </p:txBody>
      </p:sp>
      <p:pic>
        <p:nvPicPr>
          <p:cNvPr id="8" name="תמונה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330" y="-12032"/>
            <a:ext cx="3913354" cy="2081481"/>
          </a:xfrm>
          <a:prstGeom prst="rect">
            <a:avLst/>
          </a:prstGeom>
        </p:spPr>
      </p:pic>
    </p:spTree>
    <p:extLst>
      <p:ext uri="{BB962C8B-B14F-4D97-AF65-F5344CB8AC3E}">
        <p14:creationId xmlns:p14="http://schemas.microsoft.com/office/powerpoint/2010/main" val="69195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חקלאות מקומית ו</a:t>
            </a:r>
            <a:r>
              <a:rPr lang="x-none" dirty="0" smtClean="0"/>
              <a:t>בטחון </a:t>
            </a:r>
            <a:r>
              <a:rPr lang="x-none" dirty="0"/>
              <a:t>תזונתי</a:t>
            </a:r>
            <a:endParaRPr dirty="0"/>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sp>
        <p:nvSpPr>
          <p:cNvPr id="3" name="Rectangle 2"/>
          <p:cNvSpPr/>
          <p:nvPr/>
        </p:nvSpPr>
        <p:spPr>
          <a:xfrm>
            <a:off x="3793529" y="1809220"/>
            <a:ext cx="4738807" cy="2308324"/>
          </a:xfrm>
          <a:prstGeom prst="rect">
            <a:avLst/>
          </a:prstGeom>
        </p:spPr>
        <p:txBody>
          <a:bodyPr wrap="square">
            <a:spAutoFit/>
          </a:bodyPr>
          <a:lstStyle/>
          <a:p>
            <a:pPr algn="r" rtl="1"/>
            <a:endParaRPr lang="he-IL" sz="1800" b="1" dirty="0">
              <a:solidFill>
                <a:srgbClr val="595959"/>
              </a:solidFill>
              <a:latin typeface="Calibri" panose="020F0502020204030204" pitchFamily="34" charset="0"/>
              <a:cs typeface="Calibri" panose="020F0502020204030204" pitchFamily="34" charset="0"/>
            </a:endParaRPr>
          </a:p>
          <a:p>
            <a:pPr algn="r" rtl="1"/>
            <a:r>
              <a:rPr lang="he-IL" sz="1800" dirty="0">
                <a:solidFill>
                  <a:srgbClr val="595959"/>
                </a:solidFill>
                <a:latin typeface="Calibri" panose="020F0502020204030204" pitchFamily="34" charset="0"/>
                <a:cs typeface="Calibri" panose="020F0502020204030204" pitchFamily="34" charset="0"/>
              </a:rPr>
              <a:t>לשם כך היא צריכה:</a:t>
            </a:r>
          </a:p>
          <a:p>
            <a:pPr algn="r" rtl="1"/>
            <a:r>
              <a:rPr lang="he-IL" sz="1800" dirty="0">
                <a:solidFill>
                  <a:srgbClr val="595959"/>
                </a:solidFill>
                <a:latin typeface="Calibri" panose="020F0502020204030204" pitchFamily="34" charset="0"/>
                <a:cs typeface="Calibri" panose="020F0502020204030204" pitchFamily="34" charset="0"/>
              </a:rPr>
              <a:t>א. </a:t>
            </a:r>
            <a:r>
              <a:rPr lang="he-IL" sz="1800" b="1" dirty="0">
                <a:solidFill>
                  <a:srgbClr val="595959"/>
                </a:solidFill>
                <a:latin typeface="Calibri" panose="020F0502020204030204" pitchFamily="34" charset="0"/>
                <a:cs typeface="Calibri" panose="020F0502020204030204" pitchFamily="34" charset="0"/>
              </a:rPr>
              <a:t>מקום בטוח ומתאים </a:t>
            </a:r>
            <a:r>
              <a:rPr lang="he-IL" sz="1800" dirty="0">
                <a:solidFill>
                  <a:srgbClr val="595959"/>
                </a:solidFill>
                <a:latin typeface="Calibri" panose="020F0502020204030204" pitchFamily="34" charset="0"/>
                <a:cs typeface="Calibri" panose="020F0502020204030204" pitchFamily="34" charset="0"/>
              </a:rPr>
              <a:t>לגדל את היבול (כל סוג יבול צריך לכל הפחות סביבה מתאימה מבחינת מצע גידול וטמפרטורה)</a:t>
            </a:r>
          </a:p>
          <a:p>
            <a:pPr algn="r" rtl="1"/>
            <a:r>
              <a:rPr lang="he-IL" sz="1800" dirty="0">
                <a:solidFill>
                  <a:srgbClr val="595959"/>
                </a:solidFill>
                <a:latin typeface="Calibri" panose="020F0502020204030204" pitchFamily="34" charset="0"/>
                <a:cs typeface="Calibri" panose="020F0502020204030204" pitchFamily="34" charset="0"/>
              </a:rPr>
              <a:t>ב. </a:t>
            </a:r>
            <a:r>
              <a:rPr lang="he-IL" sz="1800" b="1" dirty="0">
                <a:solidFill>
                  <a:srgbClr val="595959"/>
                </a:solidFill>
                <a:latin typeface="Calibri" panose="020F0502020204030204" pitchFamily="34" charset="0"/>
                <a:cs typeface="Calibri" panose="020F0502020204030204" pitchFamily="34" charset="0"/>
              </a:rPr>
              <a:t>כוח אדם </a:t>
            </a:r>
            <a:r>
              <a:rPr lang="he-IL" sz="1800" dirty="0">
                <a:solidFill>
                  <a:srgbClr val="595959"/>
                </a:solidFill>
                <a:latin typeface="Calibri" panose="020F0502020204030204" pitchFamily="34" charset="0"/>
                <a:cs typeface="Calibri" panose="020F0502020204030204" pitchFamily="34" charset="0"/>
              </a:rPr>
              <a:t>שמאפשר את הטיפול ביבול כדי שיגדל, ולאחר מכן שמאפשר את האיסוף של היבול כשהוא מוכן.</a:t>
            </a:r>
          </a:p>
        </p:txBody>
      </p:sp>
      <p:sp>
        <p:nvSpPr>
          <p:cNvPr id="5" name="Rectangle 4"/>
          <p:cNvSpPr/>
          <p:nvPr/>
        </p:nvSpPr>
        <p:spPr>
          <a:xfrm>
            <a:off x="747461" y="1253931"/>
            <a:ext cx="7903687" cy="646331"/>
          </a:xfrm>
          <a:prstGeom prst="rect">
            <a:avLst/>
          </a:prstGeom>
        </p:spPr>
        <p:txBody>
          <a:bodyPr wrap="square">
            <a:spAutoFit/>
          </a:bodyPr>
          <a:lstStyle/>
          <a:p>
            <a:pPr algn="r" rtl="1"/>
            <a:r>
              <a:rPr lang="he-IL" sz="1800" b="1" dirty="0">
                <a:solidFill>
                  <a:srgbClr val="595959"/>
                </a:solidFill>
                <a:latin typeface="Calibri" panose="020F0502020204030204" pitchFamily="34" charset="0"/>
                <a:cs typeface="Calibri" panose="020F0502020204030204" pitchFamily="34" charset="0"/>
              </a:rPr>
              <a:t>כדי שיהיה למדינה בטחון תזונתי, </a:t>
            </a:r>
            <a:endParaRPr lang="he-IL" sz="1800" b="1" dirty="0" smtClean="0">
              <a:solidFill>
                <a:srgbClr val="595959"/>
              </a:solidFill>
              <a:latin typeface="Calibri" panose="020F0502020204030204" pitchFamily="34" charset="0"/>
              <a:cs typeface="Calibri" panose="020F0502020204030204" pitchFamily="34" charset="0"/>
            </a:endParaRPr>
          </a:p>
          <a:p>
            <a:pPr algn="r" rtl="1"/>
            <a:r>
              <a:rPr lang="he-IL" sz="1800" b="1" dirty="0" smtClean="0">
                <a:solidFill>
                  <a:srgbClr val="595959"/>
                </a:solidFill>
                <a:latin typeface="Calibri" panose="020F0502020204030204" pitchFamily="34" charset="0"/>
                <a:cs typeface="Calibri" panose="020F0502020204030204" pitchFamily="34" charset="0"/>
              </a:rPr>
              <a:t>עליה </a:t>
            </a:r>
            <a:r>
              <a:rPr lang="he-IL" sz="1800" b="1" dirty="0">
                <a:solidFill>
                  <a:srgbClr val="595959"/>
                </a:solidFill>
                <a:latin typeface="Calibri" panose="020F0502020204030204" pitchFamily="34" charset="0"/>
                <a:cs typeface="Calibri" panose="020F0502020204030204" pitchFamily="34" charset="0"/>
              </a:rPr>
              <a:t>להיות מסוגלת לספק </a:t>
            </a:r>
            <a:r>
              <a:rPr lang="he-IL" sz="1800" b="1" dirty="0" smtClean="0">
                <a:solidFill>
                  <a:srgbClr val="595959"/>
                </a:solidFill>
                <a:latin typeface="Calibri" panose="020F0502020204030204" pitchFamily="34" charset="0"/>
                <a:cs typeface="Calibri" panose="020F0502020204030204" pitchFamily="34" charset="0"/>
              </a:rPr>
              <a:t>לפחות </a:t>
            </a:r>
            <a:r>
              <a:rPr lang="he-IL" sz="1800" b="1" dirty="0">
                <a:solidFill>
                  <a:srgbClr val="595959"/>
                </a:solidFill>
                <a:latin typeface="Calibri" panose="020F0502020204030204" pitchFamily="34" charset="0"/>
                <a:cs typeface="Calibri" panose="020F0502020204030204" pitchFamily="34" charset="0"/>
              </a:rPr>
              <a:t>חלק מהתוצרת בעצמה. </a:t>
            </a:r>
          </a:p>
        </p:txBody>
      </p:sp>
      <p:pic>
        <p:nvPicPr>
          <p:cNvPr id="6"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79" y="-44825"/>
            <a:ext cx="3164880" cy="5857754"/>
          </a:xfrm>
          <a:prstGeom prst="rect">
            <a:avLst/>
          </a:prstGeom>
        </p:spPr>
      </p:pic>
    </p:spTree>
    <p:extLst>
      <p:ext uri="{BB962C8B-B14F-4D97-AF65-F5344CB8AC3E}">
        <p14:creationId xmlns:p14="http://schemas.microsoft.com/office/powerpoint/2010/main" val="3432825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חקלאות מקומית ו</a:t>
            </a:r>
            <a:r>
              <a:rPr lang="x-none" dirty="0" smtClean="0"/>
              <a:t>בטחון </a:t>
            </a:r>
            <a:r>
              <a:rPr lang="x-none" dirty="0"/>
              <a:t>תזונתי</a:t>
            </a:r>
            <a:endParaRPr dirty="0"/>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sp>
        <p:nvSpPr>
          <p:cNvPr id="3" name="Rectangle 2"/>
          <p:cNvSpPr/>
          <p:nvPr/>
        </p:nvSpPr>
        <p:spPr>
          <a:xfrm>
            <a:off x="818147" y="1809220"/>
            <a:ext cx="7714190" cy="1200329"/>
          </a:xfrm>
          <a:prstGeom prst="rect">
            <a:avLst/>
          </a:prstGeom>
        </p:spPr>
        <p:txBody>
          <a:bodyPr wrap="square">
            <a:spAutoFit/>
          </a:bodyPr>
          <a:lstStyle/>
          <a:p>
            <a:pPr algn="r" rtl="1"/>
            <a:endParaRPr lang="he-IL" sz="1800" b="1" dirty="0">
              <a:solidFill>
                <a:srgbClr val="595959"/>
              </a:solidFill>
              <a:latin typeface="Calibri" panose="020F0502020204030204" pitchFamily="34" charset="0"/>
              <a:cs typeface="Calibri" panose="020F0502020204030204" pitchFamily="34" charset="0"/>
            </a:endParaRPr>
          </a:p>
          <a:p>
            <a:pPr algn="r" rtl="1"/>
            <a:r>
              <a:rPr lang="he-IL" sz="1800" dirty="0" smtClean="0">
                <a:solidFill>
                  <a:srgbClr val="595959"/>
                </a:solidFill>
                <a:latin typeface="Calibri" panose="020F0502020204030204" pitchFamily="34" charset="0"/>
                <a:cs typeface="Calibri" panose="020F0502020204030204" pitchFamily="34" charset="0"/>
              </a:rPr>
              <a:t>מרבית החקלאים בישראל מסתמכים על עובדים זרים</a:t>
            </a:r>
            <a:r>
              <a:rPr lang="he-IL" sz="1800" b="1" dirty="0" smtClean="0">
                <a:solidFill>
                  <a:srgbClr val="595959"/>
                </a:solidFill>
                <a:latin typeface="Calibri" panose="020F0502020204030204" pitchFamily="34" charset="0"/>
                <a:cs typeface="Calibri" panose="020F0502020204030204" pitchFamily="34" charset="0"/>
              </a:rPr>
              <a:t>:</a:t>
            </a:r>
            <a:r>
              <a:rPr lang="en-US" sz="1800" b="1" dirty="0" smtClean="0">
                <a:solidFill>
                  <a:srgbClr val="595959"/>
                </a:solidFill>
                <a:latin typeface="Calibri" panose="020F0502020204030204" pitchFamily="34" charset="0"/>
                <a:cs typeface="Calibri" panose="020F0502020204030204" pitchFamily="34" charset="0"/>
              </a:rPr>
              <a:t> </a:t>
            </a:r>
            <a:r>
              <a:rPr lang="he-IL" sz="1800" b="1" dirty="0" smtClean="0">
                <a:solidFill>
                  <a:srgbClr val="595959"/>
                </a:solidFill>
                <a:latin typeface="Calibri" panose="020F0502020204030204" pitchFamily="34" charset="0"/>
                <a:cs typeface="Calibri" panose="020F0502020204030204" pitchFamily="34" charset="0"/>
              </a:rPr>
              <a:t> יש כ- 30,000 עובדים זרים בישראל.</a:t>
            </a:r>
          </a:p>
          <a:p>
            <a:pPr algn="r" rtl="1"/>
            <a:endParaRPr lang="he-IL" sz="1800" dirty="0" smtClean="0">
              <a:solidFill>
                <a:srgbClr val="595959"/>
              </a:solidFill>
              <a:latin typeface="Calibri" panose="020F0502020204030204" pitchFamily="34" charset="0"/>
              <a:cs typeface="Calibri" panose="020F0502020204030204" pitchFamily="34" charset="0"/>
            </a:endParaRPr>
          </a:p>
          <a:p>
            <a:pPr algn="r" rtl="1"/>
            <a:r>
              <a:rPr lang="he-IL" sz="1800" dirty="0" smtClean="0">
                <a:solidFill>
                  <a:srgbClr val="595959"/>
                </a:solidFill>
                <a:latin typeface="Calibri" panose="020F0502020204030204" pitchFamily="34" charset="0"/>
                <a:cs typeface="Calibri" panose="020F0502020204030204" pitchFamily="34" charset="0"/>
              </a:rPr>
              <a:t>בעקבות מלחמת חרבות ברזל עובדים זרים מכל רחבי הארץ עזבו!</a:t>
            </a:r>
            <a:endParaRPr lang="he-IL" sz="1800" dirty="0">
              <a:solidFill>
                <a:srgbClr val="595959"/>
              </a:solidFill>
              <a:latin typeface="Calibri" panose="020F0502020204030204" pitchFamily="34" charset="0"/>
              <a:cs typeface="Calibri" panose="020F0502020204030204" pitchFamily="34" charset="0"/>
            </a:endParaRPr>
          </a:p>
        </p:txBody>
      </p:sp>
      <p:sp>
        <p:nvSpPr>
          <p:cNvPr id="5" name="Rectangle 4"/>
          <p:cNvSpPr/>
          <p:nvPr/>
        </p:nvSpPr>
        <p:spPr>
          <a:xfrm>
            <a:off x="628650" y="1439888"/>
            <a:ext cx="7903687" cy="369332"/>
          </a:xfrm>
          <a:prstGeom prst="rect">
            <a:avLst/>
          </a:prstGeom>
        </p:spPr>
        <p:txBody>
          <a:bodyPr wrap="square">
            <a:spAutoFit/>
          </a:bodyPr>
          <a:lstStyle/>
          <a:p>
            <a:pPr algn="r" rtl="1"/>
            <a:r>
              <a:rPr lang="he-IL" sz="1800" b="1" dirty="0" smtClean="0">
                <a:solidFill>
                  <a:srgbClr val="595959"/>
                </a:solidFill>
                <a:latin typeface="Calibri" panose="020F0502020204030204" pitchFamily="34" charset="0"/>
                <a:cs typeface="Calibri" panose="020F0502020204030204" pitchFamily="34" charset="0"/>
              </a:rPr>
              <a:t>כח אדם בחקלאות</a:t>
            </a:r>
            <a:endParaRPr lang="he-IL" sz="1800" b="1"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9553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חקלאות מקומית ו</a:t>
            </a:r>
            <a:r>
              <a:rPr lang="x-none" dirty="0" smtClean="0"/>
              <a:t>בטחון </a:t>
            </a:r>
            <a:r>
              <a:rPr lang="x-none" dirty="0"/>
              <a:t>תזונתי</a:t>
            </a:r>
            <a:endParaRPr dirty="0"/>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sp>
        <p:nvSpPr>
          <p:cNvPr id="3" name="Rectangle 2"/>
          <p:cNvSpPr/>
          <p:nvPr/>
        </p:nvSpPr>
        <p:spPr>
          <a:xfrm>
            <a:off x="818147" y="1809220"/>
            <a:ext cx="7714190" cy="1107996"/>
          </a:xfrm>
          <a:prstGeom prst="rect">
            <a:avLst/>
          </a:prstGeom>
        </p:spPr>
        <p:txBody>
          <a:bodyPr wrap="square">
            <a:spAutoFit/>
          </a:bodyPr>
          <a:lstStyle/>
          <a:p>
            <a:pPr algn="r" rtl="1"/>
            <a:endParaRPr lang="he-IL" sz="1800" b="1" dirty="0">
              <a:solidFill>
                <a:srgbClr val="595959"/>
              </a:solidFill>
              <a:latin typeface="Calibri" panose="020F0502020204030204" pitchFamily="34" charset="0"/>
              <a:cs typeface="Calibri" panose="020F0502020204030204" pitchFamily="34" charset="0"/>
            </a:endParaRPr>
          </a:p>
          <a:p>
            <a:pPr algn="ctr" rtl="1"/>
            <a:r>
              <a:rPr lang="he-IL" sz="2400" dirty="0">
                <a:solidFill>
                  <a:srgbClr val="595959"/>
                </a:solidFill>
                <a:latin typeface="Calibri" panose="020F0502020204030204" pitchFamily="34" charset="0"/>
                <a:cs typeface="Calibri" panose="020F0502020204030204" pitchFamily="34" charset="0"/>
              </a:rPr>
              <a:t>תחומים רבים בכלכלת ישראל נפגעו בעקבות </a:t>
            </a:r>
            <a:r>
              <a:rPr lang="he-IL" sz="2400" dirty="0" smtClean="0">
                <a:solidFill>
                  <a:srgbClr val="595959"/>
                </a:solidFill>
                <a:latin typeface="Calibri" panose="020F0502020204030204" pitchFamily="34" charset="0"/>
                <a:cs typeface="Calibri" panose="020F0502020204030204" pitchFamily="34" charset="0"/>
              </a:rPr>
              <a:t>המלחמה </a:t>
            </a:r>
          </a:p>
          <a:p>
            <a:pPr algn="ctr" rtl="1"/>
            <a:r>
              <a:rPr lang="he-IL" sz="2400" b="1" dirty="0" smtClean="0">
                <a:solidFill>
                  <a:srgbClr val="595959"/>
                </a:solidFill>
                <a:latin typeface="Calibri" panose="020F0502020204030204" pitchFamily="34" charset="0"/>
                <a:cs typeface="Calibri" panose="020F0502020204030204" pitchFamily="34" charset="0"/>
              </a:rPr>
              <a:t>מדוע לדעתכם בתחום </a:t>
            </a:r>
            <a:r>
              <a:rPr lang="he-IL" sz="2400" b="1" dirty="0">
                <a:solidFill>
                  <a:srgbClr val="595959"/>
                </a:solidFill>
                <a:latin typeface="Calibri" panose="020F0502020204030204" pitchFamily="34" charset="0"/>
                <a:cs typeface="Calibri" panose="020F0502020204030204" pitchFamily="34" charset="0"/>
              </a:rPr>
              <a:t>החקלאות הפגיעה כה חריפה</a:t>
            </a:r>
            <a:r>
              <a:rPr lang="he-IL" sz="2400" b="1" dirty="0" smtClean="0">
                <a:solidFill>
                  <a:srgbClr val="595959"/>
                </a:solidFill>
                <a:latin typeface="Calibri" panose="020F0502020204030204" pitchFamily="34" charset="0"/>
                <a:cs typeface="Calibri" panose="020F0502020204030204" pitchFamily="34" charset="0"/>
              </a:rPr>
              <a:t>?</a:t>
            </a:r>
            <a:endParaRPr lang="he-IL" sz="2400" b="1"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79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5" name="תמונה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647" y="1122363"/>
            <a:ext cx="2861145" cy="2733523"/>
          </a:xfrm>
          <a:prstGeom prst="rect">
            <a:avLst/>
          </a:prstGeom>
        </p:spPr>
      </p:pic>
      <p:sp>
        <p:nvSpPr>
          <p:cNvPr id="126" name="Google Shape;126;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מהיכן מגיע הסלט?</a:t>
            </a:r>
            <a:endParaRPr dirty="0"/>
          </a:p>
        </p:txBody>
      </p:sp>
      <p:sp>
        <p:nvSpPr>
          <p:cNvPr id="127" name="Google Shape;127;p4"/>
          <p:cNvSpPr/>
          <p:nvPr/>
        </p:nvSpPr>
        <p:spPr>
          <a:xfrm>
            <a:off x="2263697" y="1122363"/>
            <a:ext cx="6506263" cy="55395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he-IL" sz="1800" dirty="0" smtClean="0">
                <a:solidFill>
                  <a:srgbClr val="595959"/>
                </a:solidFill>
                <a:latin typeface="Calibri" panose="020F0502020204030204" pitchFamily="34" charset="0"/>
                <a:cs typeface="Calibri" panose="020F0502020204030204" pitchFamily="34" charset="0"/>
                <a:sym typeface="Arial"/>
              </a:rPr>
              <a:t>עגבניות, למשל, הן ירק שאהוב על הרבה אנשים.</a:t>
            </a:r>
            <a:endParaRPr sz="1800" dirty="0">
              <a:solidFill>
                <a:srgbClr val="595959"/>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sym typeface="Arial"/>
            </a:endParaRPr>
          </a:p>
        </p:txBody>
      </p:sp>
      <p:sp>
        <p:nvSpPr>
          <p:cNvPr id="18" name="Google Shape;133;p4"/>
          <p:cNvSpPr/>
          <p:nvPr/>
        </p:nvSpPr>
        <p:spPr>
          <a:xfrm>
            <a:off x="860612" y="3864512"/>
            <a:ext cx="2852181" cy="734045"/>
          </a:xfrm>
          <a:prstGeom prst="wedgeRectCallout">
            <a:avLst>
              <a:gd name="adj1" fmla="val 19043"/>
              <a:gd name="adj2" fmla="val -72220"/>
            </a:avLst>
          </a:prstGeom>
          <a:solidFill>
            <a:schemeClr val="bg1"/>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lvl="0" algn="ctr" rtl="1">
              <a:lnSpc>
                <a:spcPct val="90000"/>
              </a:lnSpc>
            </a:pPr>
            <a:r>
              <a:rPr lang="he-IL" dirty="0">
                <a:solidFill>
                  <a:srgbClr val="595959"/>
                </a:solidFill>
                <a:latin typeface="Calibri" panose="020F0502020204030204" pitchFamily="34" charset="0"/>
                <a:cs typeface="Calibri" panose="020F0502020204030204" pitchFamily="34" charset="0"/>
              </a:rPr>
              <a:t>שטחי הגידול: כ-17 אלף דונם,  חממות ובתי רשת, בעיקר בדרום: רמת נגב, שדות נגב וחבל אשכול. </a:t>
            </a:r>
          </a:p>
        </p:txBody>
      </p:sp>
      <p:sp>
        <p:nvSpPr>
          <p:cNvPr id="17" name="Google Shape;133;p4"/>
          <p:cNvSpPr/>
          <p:nvPr/>
        </p:nvSpPr>
        <p:spPr>
          <a:xfrm>
            <a:off x="6757106" y="3864512"/>
            <a:ext cx="2227472" cy="734045"/>
          </a:xfrm>
          <a:prstGeom prst="wedgeRectCallout">
            <a:avLst>
              <a:gd name="adj1" fmla="val 19043"/>
              <a:gd name="adj2" fmla="val -72220"/>
            </a:avLst>
          </a:prstGeom>
          <a:solidFill>
            <a:schemeClr val="bg1"/>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lvl="0" algn="ctr" rtl="1">
              <a:lnSpc>
                <a:spcPct val="90000"/>
              </a:lnSpc>
            </a:pPr>
            <a:r>
              <a:rPr lang="he-IL" dirty="0">
                <a:solidFill>
                  <a:srgbClr val="595959"/>
                </a:solidFill>
                <a:latin typeface="Calibri" panose="020F0502020204030204" pitchFamily="34" charset="0"/>
                <a:cs typeface="Calibri" panose="020F0502020204030204" pitchFamily="34" charset="0"/>
              </a:rPr>
              <a:t>בישראל צריכת העגבניות לנפש הינה כ-25 ק"ג לשנה </a:t>
            </a:r>
          </a:p>
        </p:txBody>
      </p:sp>
      <p:pic>
        <p:nvPicPr>
          <p:cNvPr id="11" name="תמונה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6319" y="2000088"/>
            <a:ext cx="1693641" cy="1855798"/>
          </a:xfrm>
          <a:prstGeom prst="rect">
            <a:avLst/>
          </a:prstGeom>
        </p:spPr>
      </p:pic>
      <p:grpSp>
        <p:nvGrpSpPr>
          <p:cNvPr id="2" name="Group 1"/>
          <p:cNvGrpSpPr/>
          <p:nvPr/>
        </p:nvGrpSpPr>
        <p:grpSpPr>
          <a:xfrm>
            <a:off x="4096067" y="1826400"/>
            <a:ext cx="2227472" cy="2772157"/>
            <a:chOff x="4096067" y="1818199"/>
            <a:chExt cx="2227472" cy="2772157"/>
          </a:xfrm>
        </p:grpSpPr>
        <p:sp>
          <p:nvSpPr>
            <p:cNvPr id="133" name="Google Shape;133;p4"/>
            <p:cNvSpPr/>
            <p:nvPr/>
          </p:nvSpPr>
          <p:spPr>
            <a:xfrm>
              <a:off x="4096067" y="3856311"/>
              <a:ext cx="2227472" cy="734045"/>
            </a:xfrm>
            <a:prstGeom prst="wedgeRectCallout">
              <a:avLst>
                <a:gd name="adj1" fmla="val 19043"/>
                <a:gd name="adj2" fmla="val -72220"/>
              </a:avLst>
            </a:prstGeom>
            <a:solidFill>
              <a:schemeClr val="bg1"/>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lvl="0" algn="ctr" rtl="1">
                <a:lnSpc>
                  <a:spcPct val="90000"/>
                </a:lnSpc>
              </a:pPr>
              <a:r>
                <a:rPr lang="he-IL" dirty="0">
                  <a:solidFill>
                    <a:srgbClr val="595959"/>
                  </a:solidFill>
                  <a:latin typeface="Calibri" panose="020F0502020204030204" pitchFamily="34" charset="0"/>
                  <a:cs typeface="Calibri" panose="020F0502020204030204" pitchFamily="34" charset="0"/>
                </a:rPr>
                <a:t>ישנם </a:t>
              </a:r>
              <a:r>
                <a:rPr lang="he-IL" dirty="0" smtClean="0">
                  <a:solidFill>
                    <a:srgbClr val="595959"/>
                  </a:solidFill>
                  <a:latin typeface="Calibri" panose="020F0502020204030204" pitchFamily="34" charset="0"/>
                  <a:cs typeface="Calibri" panose="020F0502020204030204" pitchFamily="34" charset="0"/>
                </a:rPr>
                <a:t>כ-500</a:t>
              </a:r>
              <a:r>
                <a:rPr lang="en-US" dirty="0" smtClean="0">
                  <a:solidFill>
                    <a:srgbClr val="595959"/>
                  </a:solidFill>
                  <a:latin typeface="Calibri" panose="020F0502020204030204" pitchFamily="34" charset="0"/>
                  <a:cs typeface="Calibri" panose="020F0502020204030204" pitchFamily="34" charset="0"/>
                </a:rPr>
                <a:t/>
              </a:r>
              <a:br>
                <a:rPr lang="en-US" dirty="0" smtClean="0">
                  <a:solidFill>
                    <a:srgbClr val="595959"/>
                  </a:solidFill>
                  <a:latin typeface="Calibri" panose="020F0502020204030204" pitchFamily="34" charset="0"/>
                  <a:cs typeface="Calibri" panose="020F0502020204030204" pitchFamily="34" charset="0"/>
                </a:rPr>
              </a:br>
              <a:r>
                <a:rPr lang="he-IL" dirty="0" smtClean="0">
                  <a:solidFill>
                    <a:srgbClr val="595959"/>
                  </a:solidFill>
                  <a:latin typeface="Calibri" panose="020F0502020204030204" pitchFamily="34" charset="0"/>
                  <a:cs typeface="Calibri" panose="020F0502020204030204" pitchFamily="34" charset="0"/>
                </a:rPr>
                <a:t>מגדלי </a:t>
              </a:r>
              <a:r>
                <a:rPr lang="he-IL" dirty="0">
                  <a:solidFill>
                    <a:srgbClr val="595959"/>
                  </a:solidFill>
                  <a:latin typeface="Calibri" panose="020F0502020204030204" pitchFamily="34" charset="0"/>
                  <a:cs typeface="Calibri" panose="020F0502020204030204" pitchFamily="34" charset="0"/>
                </a:rPr>
                <a:t>עגבניות בישראל </a:t>
              </a:r>
            </a:p>
          </p:txBody>
        </p:sp>
        <p:pic>
          <p:nvPicPr>
            <p:cNvPr id="13" name="תמונה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3477" y="1818199"/>
              <a:ext cx="1992652" cy="2100867"/>
            </a:xfrm>
            <a:prstGeom prst="rect">
              <a:avLst/>
            </a:prstGeom>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חקלאות מקומית ו</a:t>
            </a:r>
            <a:r>
              <a:rPr lang="x-none" dirty="0" smtClean="0"/>
              <a:t>בטחון </a:t>
            </a:r>
            <a:r>
              <a:rPr lang="x-none" dirty="0"/>
              <a:t>תזונתי</a:t>
            </a:r>
            <a:endParaRPr dirty="0"/>
          </a:p>
        </p:txBody>
      </p:sp>
      <p:sp>
        <p:nvSpPr>
          <p:cNvPr id="365" name="Google Shape;365;p31"/>
          <p:cNvSpPr/>
          <p:nvPr/>
        </p:nvSpPr>
        <p:spPr>
          <a:xfrm>
            <a:off x="2024367" y="6260587"/>
            <a:ext cx="7808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dirty="0">
                <a:solidFill>
                  <a:schemeClr val="dk1"/>
                </a:solidFill>
                <a:latin typeface="Calibri" panose="020F0502020204030204" pitchFamily="34" charset="0"/>
                <a:cs typeface="Calibri" panose="020F0502020204030204" pitchFamily="34" charset="0"/>
                <a:sym typeface="Arial"/>
              </a:rPr>
              <a:t/>
            </a:r>
            <a:br>
              <a:rPr lang="x-none" sz="1800" dirty="0">
                <a:solidFill>
                  <a:schemeClr val="dk1"/>
                </a:solidFill>
                <a:latin typeface="Calibri" panose="020F0502020204030204" pitchFamily="34" charset="0"/>
                <a:cs typeface="Calibri" panose="020F0502020204030204" pitchFamily="34" charset="0"/>
                <a:sym typeface="Arial"/>
              </a:rPr>
            </a:br>
            <a:endParaRPr sz="1800" dirty="0">
              <a:solidFill>
                <a:schemeClr val="dk1"/>
              </a:solidFill>
              <a:latin typeface="Calibri" panose="020F0502020204030204" pitchFamily="34" charset="0"/>
              <a:cs typeface="Calibri" panose="020F0502020204030204" pitchFamily="34" charset="0"/>
              <a:sym typeface="Arial"/>
            </a:endParaRPr>
          </a:p>
        </p:txBody>
      </p:sp>
      <p:sp>
        <p:nvSpPr>
          <p:cNvPr id="3" name="Rectangle 2"/>
          <p:cNvSpPr/>
          <p:nvPr/>
        </p:nvSpPr>
        <p:spPr>
          <a:xfrm>
            <a:off x="493295" y="1809220"/>
            <a:ext cx="8039042" cy="3139321"/>
          </a:xfrm>
          <a:prstGeom prst="rect">
            <a:avLst/>
          </a:prstGeom>
        </p:spPr>
        <p:txBody>
          <a:bodyPr wrap="square">
            <a:spAutoFit/>
          </a:bodyPr>
          <a:lstStyle/>
          <a:p>
            <a:pPr algn="r" rtl="1"/>
            <a:endParaRPr lang="he-IL" sz="1800" b="1" dirty="0">
              <a:solidFill>
                <a:srgbClr val="595959"/>
              </a:solidFill>
              <a:latin typeface="Calibri" panose="020F0502020204030204" pitchFamily="34" charset="0"/>
              <a:cs typeface="Calibri" panose="020F0502020204030204" pitchFamily="34" charset="0"/>
            </a:endParaRPr>
          </a:p>
          <a:p>
            <a:pPr algn="r" rtl="1"/>
            <a:r>
              <a:rPr lang="he-IL" sz="1800" dirty="0">
                <a:solidFill>
                  <a:srgbClr val="595959"/>
                </a:solidFill>
                <a:latin typeface="Calibri" panose="020F0502020204030204" pitchFamily="34" charset="0"/>
                <a:cs typeface="Calibri" panose="020F0502020204030204" pitchFamily="34" charset="0"/>
              </a:rPr>
              <a:t>בתחום החקלאות גידולים רבים מסתמכים על טיפול </a:t>
            </a:r>
            <a:r>
              <a:rPr lang="he-IL" sz="1800" dirty="0" smtClean="0">
                <a:solidFill>
                  <a:srgbClr val="595959"/>
                </a:solidFill>
                <a:latin typeface="Calibri" panose="020F0502020204030204" pitchFamily="34" charset="0"/>
                <a:cs typeface="Calibri" panose="020F0502020204030204" pitchFamily="34" charset="0"/>
              </a:rPr>
              <a:t>וקטיף </a:t>
            </a:r>
            <a:r>
              <a:rPr lang="he-IL" sz="1800" b="1" dirty="0">
                <a:solidFill>
                  <a:srgbClr val="595959"/>
                </a:solidFill>
                <a:latin typeface="Calibri" panose="020F0502020204030204" pitchFamily="34" charset="0"/>
                <a:cs typeface="Calibri" panose="020F0502020204030204" pitchFamily="34" charset="0"/>
              </a:rPr>
              <a:t>בזמן </a:t>
            </a:r>
            <a:r>
              <a:rPr lang="he-IL" sz="1800" b="1" dirty="0" smtClean="0">
                <a:solidFill>
                  <a:srgbClr val="595959"/>
                </a:solidFill>
                <a:latin typeface="Calibri" panose="020F0502020204030204" pitchFamily="34" charset="0"/>
                <a:cs typeface="Calibri" panose="020F0502020204030204" pitchFamily="34" charset="0"/>
              </a:rPr>
              <a:t>מדויק</a:t>
            </a:r>
          </a:p>
          <a:p>
            <a:pPr algn="r" rtl="1"/>
            <a:r>
              <a:rPr lang="he-IL" sz="1800" dirty="0" smtClean="0">
                <a:solidFill>
                  <a:srgbClr val="595959"/>
                </a:solidFill>
                <a:latin typeface="Calibri" panose="020F0502020204030204" pitchFamily="34" charset="0"/>
                <a:cs typeface="Calibri" panose="020F0502020204030204" pitchFamily="34" charset="0"/>
              </a:rPr>
              <a:t>אך ללא עובדים, החקלאים לא יכולים להספיק לקטוף את היבול</a:t>
            </a:r>
          </a:p>
          <a:p>
            <a:pPr algn="r" rtl="1"/>
            <a:endParaRPr lang="he-IL" sz="1800" dirty="0" smtClean="0">
              <a:solidFill>
                <a:srgbClr val="595959"/>
              </a:solidFill>
              <a:latin typeface="Calibri" panose="020F0502020204030204" pitchFamily="34" charset="0"/>
              <a:cs typeface="Calibri" panose="020F0502020204030204" pitchFamily="34" charset="0"/>
            </a:endParaRPr>
          </a:p>
          <a:p>
            <a:pPr algn="r" rtl="1"/>
            <a:r>
              <a:rPr lang="he-IL" sz="1800" b="1" dirty="0" smtClean="0">
                <a:solidFill>
                  <a:srgbClr val="595959"/>
                </a:solidFill>
                <a:latin typeface="Calibri" panose="020F0502020204030204" pitchFamily="34" charset="0"/>
                <a:cs typeface="Calibri" panose="020F0502020204030204" pitchFamily="34" charset="0"/>
              </a:rPr>
              <a:t>אם </a:t>
            </a:r>
            <a:r>
              <a:rPr lang="he-IL" sz="1800" b="1" dirty="0">
                <a:solidFill>
                  <a:srgbClr val="595959"/>
                </a:solidFill>
                <a:latin typeface="Calibri" panose="020F0502020204030204" pitchFamily="34" charset="0"/>
                <a:cs typeface="Calibri" panose="020F0502020204030204" pitchFamily="34" charset="0"/>
              </a:rPr>
              <a:t>החקלאים יעזבו את השדות שלהם, הירקות והפירות ירקבו וחודשים של עבודה ירדו </a:t>
            </a:r>
            <a:r>
              <a:rPr lang="he-IL" sz="1800" b="1" dirty="0" smtClean="0">
                <a:solidFill>
                  <a:srgbClr val="595959"/>
                </a:solidFill>
                <a:latin typeface="Calibri" panose="020F0502020204030204" pitchFamily="34" charset="0"/>
                <a:cs typeface="Calibri" panose="020F0502020204030204" pitchFamily="34" charset="0"/>
              </a:rPr>
              <a:t>לטמיון</a:t>
            </a:r>
            <a:r>
              <a:rPr lang="he-IL" sz="1800" dirty="0" smtClean="0">
                <a:solidFill>
                  <a:srgbClr val="595959"/>
                </a:solidFill>
                <a:latin typeface="Calibri" panose="020F0502020204030204" pitchFamily="34" charset="0"/>
                <a:cs typeface="Calibri" panose="020F0502020204030204" pitchFamily="34" charset="0"/>
              </a:rPr>
              <a:t>!</a:t>
            </a:r>
          </a:p>
          <a:p>
            <a:pPr algn="ctr" rtl="1"/>
            <a:r>
              <a:rPr lang="he-IL" sz="1800" b="1" dirty="0" smtClean="0">
                <a:solidFill>
                  <a:srgbClr val="595959"/>
                </a:solidFill>
                <a:latin typeface="Calibri" panose="020F0502020204030204" pitchFamily="34" charset="0"/>
                <a:cs typeface="Calibri" panose="020F0502020204030204" pitchFamily="34" charset="0"/>
              </a:rPr>
              <a:t>וההשפעה על חיי היומיום של כולנו:</a:t>
            </a:r>
            <a:r>
              <a:rPr lang="en-US" sz="1800" b="1" dirty="0" smtClean="0">
                <a:solidFill>
                  <a:srgbClr val="595959"/>
                </a:solidFill>
                <a:latin typeface="Calibri" panose="020F0502020204030204" pitchFamily="34" charset="0"/>
                <a:cs typeface="Calibri" panose="020F0502020204030204" pitchFamily="34" charset="0"/>
              </a:rPr>
              <a:t> </a:t>
            </a:r>
            <a:r>
              <a:rPr lang="he-IL" sz="1800" b="1" dirty="0" smtClean="0">
                <a:solidFill>
                  <a:srgbClr val="595959"/>
                </a:solidFill>
                <a:latin typeface="Calibri" panose="020F0502020204030204" pitchFamily="34" charset="0"/>
                <a:cs typeface="Calibri" panose="020F0502020204030204" pitchFamily="34" charset="0"/>
              </a:rPr>
              <a:t>מחסור במזון בחנויות ומחירים גבוהים </a:t>
            </a:r>
          </a:p>
          <a:p>
            <a:pPr algn="r" rtl="1"/>
            <a:endParaRPr lang="he-IL" sz="1800" dirty="0">
              <a:solidFill>
                <a:srgbClr val="595959"/>
              </a:solidFill>
              <a:latin typeface="Calibri" panose="020F0502020204030204" pitchFamily="34" charset="0"/>
              <a:cs typeface="Calibri" panose="020F0502020204030204" pitchFamily="34" charset="0"/>
            </a:endParaRPr>
          </a:p>
          <a:p>
            <a:pPr algn="r" rtl="1"/>
            <a:endParaRPr lang="he-IL" sz="1800" dirty="0" smtClean="0">
              <a:solidFill>
                <a:srgbClr val="595959"/>
              </a:solidFill>
              <a:latin typeface="Calibri" panose="020F0502020204030204" pitchFamily="34" charset="0"/>
              <a:cs typeface="Calibri" panose="020F0502020204030204" pitchFamily="34" charset="0"/>
            </a:endParaRPr>
          </a:p>
          <a:p>
            <a:pPr algn="r" rtl="1"/>
            <a:endParaRPr lang="he-IL" sz="1800" dirty="0">
              <a:solidFill>
                <a:srgbClr val="595959"/>
              </a:solidFill>
              <a:latin typeface="Calibri" panose="020F0502020204030204" pitchFamily="34" charset="0"/>
              <a:cs typeface="Calibri" panose="020F0502020204030204" pitchFamily="34" charset="0"/>
            </a:endParaRPr>
          </a:p>
          <a:p>
            <a:pPr algn="ctr" rtl="1"/>
            <a:r>
              <a:rPr lang="he-IL" sz="1800" dirty="0">
                <a:solidFill>
                  <a:srgbClr val="595959"/>
                </a:solidFill>
                <a:latin typeface="Calibri" panose="020F0502020204030204" pitchFamily="34" charset="0"/>
                <a:cs typeface="Calibri" panose="020F0502020204030204" pitchFamily="34" charset="0"/>
              </a:rPr>
              <a:t>לכן החל גל התנדבות של ישראלים רבים כדי לעזור לענף החקלאות, </a:t>
            </a:r>
            <a:endParaRPr lang="he-IL" sz="1800" dirty="0" smtClean="0">
              <a:solidFill>
                <a:srgbClr val="595959"/>
              </a:solidFill>
              <a:latin typeface="Calibri" panose="020F0502020204030204" pitchFamily="34" charset="0"/>
              <a:cs typeface="Calibri" panose="020F0502020204030204" pitchFamily="34" charset="0"/>
            </a:endParaRPr>
          </a:p>
          <a:p>
            <a:pPr algn="ctr" rtl="1"/>
            <a:r>
              <a:rPr lang="he-IL" sz="1800" dirty="0" smtClean="0">
                <a:solidFill>
                  <a:srgbClr val="595959"/>
                </a:solidFill>
                <a:latin typeface="Calibri" panose="020F0502020204030204" pitchFamily="34" charset="0"/>
                <a:cs typeface="Calibri" panose="020F0502020204030204" pitchFamily="34" charset="0"/>
              </a:rPr>
              <a:t>בעיקר </a:t>
            </a:r>
            <a:r>
              <a:rPr lang="he-IL" sz="1800" dirty="0">
                <a:solidFill>
                  <a:srgbClr val="595959"/>
                </a:solidFill>
                <a:latin typeface="Calibri" panose="020F0502020204030204" pitchFamily="34" charset="0"/>
                <a:cs typeface="Calibri" panose="020F0502020204030204" pitchFamily="34" charset="0"/>
              </a:rPr>
              <a:t>בקטיף ושתילה של גידולים חדשים</a:t>
            </a:r>
          </a:p>
        </p:txBody>
      </p:sp>
      <p:sp>
        <p:nvSpPr>
          <p:cNvPr id="5" name="Rectangle 4"/>
          <p:cNvSpPr/>
          <p:nvPr/>
        </p:nvSpPr>
        <p:spPr>
          <a:xfrm>
            <a:off x="628650" y="1439888"/>
            <a:ext cx="7903687" cy="369332"/>
          </a:xfrm>
          <a:prstGeom prst="rect">
            <a:avLst/>
          </a:prstGeom>
        </p:spPr>
        <p:txBody>
          <a:bodyPr wrap="square">
            <a:spAutoFit/>
          </a:bodyPr>
          <a:lstStyle/>
          <a:p>
            <a:pPr algn="r" rtl="1"/>
            <a:r>
              <a:rPr lang="he-IL" sz="1800" b="1" dirty="0" smtClean="0">
                <a:solidFill>
                  <a:srgbClr val="595959"/>
                </a:solidFill>
                <a:latin typeface="Calibri" panose="020F0502020204030204" pitchFamily="34" charset="0"/>
                <a:cs typeface="Calibri" panose="020F0502020204030204" pitchFamily="34" charset="0"/>
              </a:rPr>
              <a:t>הפגיעה החריפה בחקלאות:</a:t>
            </a:r>
            <a:endParaRPr lang="he-IL" sz="1800" b="1"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873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9" name="תמונה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460" y="3118204"/>
            <a:ext cx="2371878" cy="1760673"/>
          </a:xfrm>
          <a:prstGeom prst="rect">
            <a:avLst/>
          </a:prstGeom>
        </p:spPr>
      </p:pic>
      <p:sp>
        <p:nvSpPr>
          <p:cNvPr id="119" name="Google Shape;11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מהיכן מגיע הסלט?</a:t>
            </a:r>
            <a:endParaRPr dirty="0"/>
          </a:p>
        </p:txBody>
      </p:sp>
      <p:sp>
        <p:nvSpPr>
          <p:cNvPr id="120" name="Google Shape;120;p3"/>
          <p:cNvSpPr/>
          <p:nvPr/>
        </p:nvSpPr>
        <p:spPr>
          <a:xfrm>
            <a:off x="628649" y="1325563"/>
            <a:ext cx="8141311" cy="236983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he-IL" sz="2000" dirty="0" smtClean="0">
                <a:solidFill>
                  <a:srgbClr val="595959"/>
                </a:solidFill>
                <a:latin typeface="Calibri" panose="020F0502020204030204" pitchFamily="34" charset="0"/>
                <a:cs typeface="+mn-cs"/>
                <a:sym typeface="Arial"/>
              </a:rPr>
              <a:t>ומה לגבי שאר הירקות והפירות?</a:t>
            </a:r>
          </a:p>
          <a:p>
            <a:pPr marL="0" marR="0" lvl="0" indent="0" algn="r" rtl="1">
              <a:spcBef>
                <a:spcPts val="0"/>
              </a:spcBef>
              <a:spcAft>
                <a:spcPts val="0"/>
              </a:spcAft>
              <a:buNone/>
            </a:pPr>
            <a:r>
              <a:rPr lang="he-IL" sz="2000" dirty="0" smtClean="0">
                <a:solidFill>
                  <a:srgbClr val="595959"/>
                </a:solidFill>
                <a:latin typeface="Calibri" panose="020F0502020204030204" pitchFamily="34" charset="0"/>
                <a:cs typeface="+mn-cs"/>
              </a:rPr>
              <a:t>חלק מהם גדלים באזורים שונים </a:t>
            </a:r>
            <a:r>
              <a:rPr lang="x-none" sz="2000" dirty="0" smtClean="0">
                <a:solidFill>
                  <a:srgbClr val="595959"/>
                </a:solidFill>
                <a:latin typeface="Calibri" panose="020F0502020204030204" pitchFamily="34" charset="0"/>
                <a:cs typeface="+mn-cs"/>
                <a:sym typeface="Arial"/>
              </a:rPr>
              <a:t>בארץ</a:t>
            </a:r>
            <a:r>
              <a:rPr lang="he-IL" sz="2000" dirty="0" smtClean="0">
                <a:solidFill>
                  <a:srgbClr val="595959"/>
                </a:solidFill>
                <a:latin typeface="Calibri" panose="020F0502020204030204" pitchFamily="34" charset="0"/>
                <a:cs typeface="+mn-cs"/>
                <a:sym typeface="Arial"/>
              </a:rPr>
              <a:t>. </a:t>
            </a:r>
            <a:endParaRPr sz="1100" dirty="0">
              <a:latin typeface="Calibri" panose="020F0502020204030204" pitchFamily="34" charset="0"/>
              <a:cs typeface="+mn-cs"/>
            </a:endParaRPr>
          </a:p>
          <a:p>
            <a:pPr marL="0" marR="0" lvl="0" indent="0" algn="r" rtl="1">
              <a:spcBef>
                <a:spcPts val="0"/>
              </a:spcBef>
              <a:spcAft>
                <a:spcPts val="0"/>
              </a:spcAft>
              <a:buNone/>
            </a:pPr>
            <a:endParaRPr lang="he-IL" sz="2000" dirty="0" smtClean="0">
              <a:solidFill>
                <a:srgbClr val="595959"/>
              </a:solidFill>
              <a:latin typeface="Calibri" panose="020F0502020204030204" pitchFamily="34" charset="0"/>
              <a:cs typeface="+mn-cs"/>
            </a:endParaRPr>
          </a:p>
          <a:p>
            <a:pPr lvl="0" algn="r" rtl="1"/>
            <a:r>
              <a:rPr lang="he-IL" sz="2000" dirty="0">
                <a:solidFill>
                  <a:srgbClr val="595959"/>
                </a:solidFill>
                <a:latin typeface="Calibri" panose="020F0502020204030204" pitchFamily="34" charset="0"/>
                <a:cs typeface="+mn-cs"/>
              </a:rPr>
              <a:t>הגידול בארץ הוא בעיקר </a:t>
            </a:r>
            <a:r>
              <a:rPr lang="he-IL" sz="2000" dirty="0" smtClean="0">
                <a:solidFill>
                  <a:srgbClr val="595959"/>
                </a:solidFill>
                <a:latin typeface="Calibri" panose="020F0502020204030204" pitchFamily="34" charset="0"/>
                <a:cs typeface="+mn-cs"/>
              </a:rPr>
              <a:t>של:</a:t>
            </a:r>
          </a:p>
          <a:p>
            <a:pPr lvl="2" algn="r" rtl="1"/>
            <a:r>
              <a:rPr lang="he-IL" sz="2000" dirty="0" smtClean="0">
                <a:solidFill>
                  <a:srgbClr val="595959"/>
                </a:solidFill>
                <a:latin typeface="Calibri" panose="020F0502020204030204" pitchFamily="34" charset="0"/>
                <a:cs typeface="+mn-cs"/>
              </a:rPr>
              <a:t>עגבניות, תפוחי אדמה, פלפלים</a:t>
            </a:r>
          </a:p>
          <a:p>
            <a:pPr lvl="0" algn="r" rtl="1"/>
            <a:r>
              <a:rPr lang="he-IL" sz="2000" dirty="0" smtClean="0">
                <a:solidFill>
                  <a:srgbClr val="595959"/>
                </a:solidFill>
                <a:latin typeface="Calibri" panose="020F0502020204030204" pitchFamily="34" charset="0"/>
                <a:cs typeface="+mn-cs"/>
              </a:rPr>
              <a:t>בננות</a:t>
            </a:r>
            <a:r>
              <a:rPr lang="he-IL" sz="2000" dirty="0">
                <a:solidFill>
                  <a:srgbClr val="595959"/>
                </a:solidFill>
                <a:latin typeface="Calibri" panose="020F0502020204030204" pitchFamily="34" charset="0"/>
                <a:cs typeface="+mn-cs"/>
              </a:rPr>
              <a:t>, אבוקדו, תפוחי עץ, ענבי </a:t>
            </a:r>
            <a:r>
              <a:rPr lang="he-IL" sz="2000" dirty="0" smtClean="0">
                <a:solidFill>
                  <a:srgbClr val="595959"/>
                </a:solidFill>
                <a:latin typeface="Calibri" panose="020F0502020204030204" pitchFamily="34" charset="0"/>
                <a:cs typeface="+mn-cs"/>
              </a:rPr>
              <a:t>מאכל</a:t>
            </a:r>
            <a:endParaRPr lang="he-IL" sz="2000" dirty="0">
              <a:solidFill>
                <a:srgbClr val="595959"/>
              </a:solidFill>
              <a:latin typeface="Calibri" panose="020F0502020204030204" pitchFamily="34" charset="0"/>
              <a:cs typeface="+mn-cs"/>
            </a:endParaRPr>
          </a:p>
          <a:p>
            <a:pPr marL="0" marR="0" lvl="0" indent="0" algn="r" rtl="1">
              <a:spcBef>
                <a:spcPts val="0"/>
              </a:spcBef>
              <a:spcAft>
                <a:spcPts val="0"/>
              </a:spcAft>
              <a:buNone/>
            </a:pPr>
            <a:r>
              <a:rPr lang="x-none" dirty="0">
                <a:solidFill>
                  <a:schemeClr val="dk1"/>
                </a:solidFill>
                <a:latin typeface="Calibri" panose="020F0502020204030204" pitchFamily="34" charset="0"/>
                <a:cs typeface="+mn-cs"/>
                <a:sym typeface="Arial"/>
              </a:rPr>
              <a:t/>
            </a:r>
            <a:br>
              <a:rPr lang="x-none" dirty="0">
                <a:solidFill>
                  <a:schemeClr val="dk1"/>
                </a:solidFill>
                <a:latin typeface="Calibri" panose="020F0502020204030204" pitchFamily="34" charset="0"/>
                <a:cs typeface="+mn-cs"/>
                <a:sym typeface="Arial"/>
              </a:rPr>
            </a:br>
            <a:endParaRPr dirty="0">
              <a:solidFill>
                <a:schemeClr val="dk1"/>
              </a:solidFill>
              <a:latin typeface="Calibri" panose="020F0502020204030204" pitchFamily="34" charset="0"/>
              <a:cs typeface="+mn-cs"/>
              <a:sym typeface="Arial"/>
            </a:endParaRPr>
          </a:p>
        </p:txBody>
      </p:sp>
      <p:pic>
        <p:nvPicPr>
          <p:cNvPr id="18" name="תמונה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3172" y="3227689"/>
            <a:ext cx="1968331" cy="1794830"/>
          </a:xfrm>
          <a:prstGeom prst="rect">
            <a:avLst/>
          </a:prstGeom>
        </p:spPr>
      </p:pic>
      <p:pic>
        <p:nvPicPr>
          <p:cNvPr id="22" name="תמונה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740" y="3989616"/>
            <a:ext cx="2596799" cy="1439999"/>
          </a:xfrm>
          <a:prstGeom prst="rect">
            <a:avLst/>
          </a:prstGeom>
        </p:spPr>
      </p:pic>
      <p:pic>
        <p:nvPicPr>
          <p:cNvPr id="21" name="תמונה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5459" y="4191070"/>
            <a:ext cx="1848000" cy="1440000"/>
          </a:xfrm>
          <a:prstGeom prst="rect">
            <a:avLst/>
          </a:prstGeom>
          <a:effectLst>
            <a:outerShdw blurRad="50800" dist="38100" dir="5400000" sx="99000" sy="99000" algn="t" rotWithShape="0">
              <a:prstClr val="black">
                <a:alpha val="64000"/>
              </a:prstClr>
            </a:outerShdw>
          </a:effectLst>
        </p:spPr>
      </p:pic>
      <p:pic>
        <p:nvPicPr>
          <p:cNvPr id="20" name="תמונה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4934" y="4257973"/>
            <a:ext cx="2615999" cy="1439999"/>
          </a:xfrm>
          <a:prstGeom prst="rect">
            <a:avLst/>
          </a:prstGeom>
          <a:effectLst>
            <a:outerShdw blurRad="50800" dist="38100" dir="5400000" sx="99000" sy="99000" algn="t" rotWithShape="0">
              <a:prstClr val="black">
                <a:alpha val="64000"/>
              </a:prstClr>
            </a:outerShdw>
          </a:effectLst>
        </p:spPr>
      </p:pic>
      <p:pic>
        <p:nvPicPr>
          <p:cNvPr id="23" name="תמונה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22258" y="4304306"/>
            <a:ext cx="1819199" cy="1439999"/>
          </a:xfrm>
          <a:prstGeom prst="rect">
            <a:avLst/>
          </a:prstGeom>
          <a:effectLst>
            <a:outerShdw blurRad="50800" dist="38100" dir="5400000" sx="99000" sy="99000" algn="t" rotWithShape="0">
              <a:prstClr val="black">
                <a:alpha val="64000"/>
              </a:prstClr>
            </a:outerShdw>
          </a:effectLst>
        </p:spPr>
      </p:pic>
      <p:pic>
        <p:nvPicPr>
          <p:cNvPr id="24" name="תמונה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53450" y="4350639"/>
            <a:ext cx="2203200" cy="1440000"/>
          </a:xfrm>
          <a:prstGeom prst="rect">
            <a:avLst/>
          </a:prstGeom>
          <a:effectLst>
            <a:outerShdw blurRad="50800" dist="38100" dir="5400000" sx="99000" sy="99000" algn="t" rotWithShape="0">
              <a:prstClr val="black">
                <a:alpha val="64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 name="Google Shape;298;p24"/>
          <p:cNvSpPr/>
          <p:nvPr/>
        </p:nvSpPr>
        <p:spPr>
          <a:xfrm>
            <a:off x="5334355" y="1987673"/>
            <a:ext cx="3676073" cy="727752"/>
          </a:xfrm>
          <a:prstGeom prst="wedgeRectCallout">
            <a:avLst>
              <a:gd name="adj1" fmla="val 22090"/>
              <a:gd name="adj2" fmla="val 75622"/>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cs typeface="Calibri" panose="020F0502020204030204" pitchFamily="34" charset="0"/>
              <a:sym typeface="Arial"/>
            </a:endParaRPr>
          </a:p>
        </p:txBody>
      </p:sp>
      <p:sp>
        <p:nvSpPr>
          <p:cNvPr id="143" name="Google Shape;143;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מהיכן מגיע הסלט?</a:t>
            </a:r>
            <a:endParaRPr/>
          </a:p>
        </p:txBody>
      </p:sp>
      <p:sp>
        <p:nvSpPr>
          <p:cNvPr id="144" name="Google Shape;144;p5"/>
          <p:cNvSpPr/>
          <p:nvPr/>
        </p:nvSpPr>
        <p:spPr>
          <a:xfrm>
            <a:off x="628650" y="1122363"/>
            <a:ext cx="8169662" cy="2092840"/>
          </a:xfrm>
          <a:prstGeom prst="rect">
            <a:avLst/>
          </a:prstGeom>
          <a:noFill/>
          <a:ln>
            <a:noFill/>
          </a:ln>
        </p:spPr>
        <p:txBody>
          <a:bodyPr spcFirstLastPara="1" wrap="square" lIns="91425" tIns="45700" rIns="91425" bIns="45700" anchor="t" anchorCtr="0">
            <a:spAutoFit/>
          </a:bodyPr>
          <a:lstStyle/>
          <a:p>
            <a:pPr lvl="0" algn="r" rtl="1"/>
            <a:r>
              <a:rPr lang="he-IL" sz="1800" dirty="0">
                <a:solidFill>
                  <a:srgbClr val="595959"/>
                </a:solidFill>
                <a:latin typeface="Calibri" panose="020F0502020204030204" pitchFamily="34" charset="0"/>
              </a:rPr>
              <a:t>ומה לגבי שאר הירקות והפירות?</a:t>
            </a:r>
          </a:p>
          <a:p>
            <a:pPr lvl="0" algn="r" rtl="1"/>
            <a:r>
              <a:rPr lang="he-IL" sz="1800" dirty="0" smtClean="0">
                <a:solidFill>
                  <a:srgbClr val="595959"/>
                </a:solidFill>
                <a:latin typeface="Calibri" panose="020F0502020204030204" pitchFamily="34" charset="0"/>
              </a:rPr>
              <a:t>בישראל </a:t>
            </a:r>
            <a:r>
              <a:rPr lang="he-IL" sz="1800" dirty="0">
                <a:solidFill>
                  <a:srgbClr val="595959"/>
                </a:solidFill>
                <a:latin typeface="Calibri" panose="020F0502020204030204" pitchFamily="34" charset="0"/>
              </a:rPr>
              <a:t>מגדלים רק חלק מהירקות ומהפירות שאנו צורכים.</a:t>
            </a:r>
            <a:endParaRPr lang="he-IL" sz="1050" dirty="0">
              <a:latin typeface="Calibri" panose="020F0502020204030204" pitchFamily="34" charset="0"/>
            </a:endParaRPr>
          </a:p>
          <a:p>
            <a:pPr marL="0" marR="0" lvl="0" indent="0" algn="r" rtl="1">
              <a:spcBef>
                <a:spcPts val="0"/>
              </a:spcBef>
              <a:spcAft>
                <a:spcPts val="0"/>
              </a:spcAft>
              <a:buNone/>
            </a:pPr>
            <a:endParaRPr lang="he-IL" sz="1800" dirty="0" smtClean="0">
              <a:solidFill>
                <a:srgbClr val="595959"/>
              </a:solidFill>
              <a:latin typeface="+mn-lt"/>
              <a:cs typeface="Calibri" panose="020F0502020204030204" pitchFamily="34" charset="0"/>
              <a:sym typeface="Arial"/>
            </a:endParaRPr>
          </a:p>
          <a:p>
            <a:pPr marL="0" marR="0" lvl="0" indent="0" algn="r" rtl="1">
              <a:spcBef>
                <a:spcPts val="0"/>
              </a:spcBef>
              <a:spcAft>
                <a:spcPts val="0"/>
              </a:spcAft>
              <a:buNone/>
            </a:pPr>
            <a:r>
              <a:rPr lang="x-none" sz="1800" dirty="0" smtClean="0">
                <a:solidFill>
                  <a:srgbClr val="595959"/>
                </a:solidFill>
                <a:latin typeface="+mn-lt"/>
                <a:cs typeface="Calibri" panose="020F0502020204030204" pitchFamily="34" charset="0"/>
                <a:sym typeface="Arial"/>
              </a:rPr>
              <a:t>הידעתם</a:t>
            </a:r>
            <a:r>
              <a:rPr lang="he-IL" sz="1800" dirty="0" smtClean="0">
                <a:solidFill>
                  <a:srgbClr val="595959"/>
                </a:solidFill>
                <a:latin typeface="+mn-lt"/>
                <a:cs typeface="Calibri" panose="020F0502020204030204" pitchFamily="34" charset="0"/>
                <a:sym typeface="Arial"/>
              </a:rPr>
              <a:t>?</a:t>
            </a:r>
            <a:r>
              <a:rPr lang="x-none" sz="1800" dirty="0" smtClean="0">
                <a:solidFill>
                  <a:srgbClr val="595959"/>
                </a:solidFill>
                <a:latin typeface="+mn-lt"/>
                <a:cs typeface="Calibri" panose="020F0502020204030204" pitchFamily="34" charset="0"/>
                <a:sym typeface="Arial"/>
              </a:rPr>
              <a:t> </a:t>
            </a:r>
            <a:endParaRPr sz="1800" dirty="0">
              <a:solidFill>
                <a:srgbClr val="595959"/>
              </a:solidFill>
              <a:latin typeface="+mn-lt"/>
              <a:cs typeface="Calibri" panose="020F0502020204030204" pitchFamily="34" charset="0"/>
              <a:sym typeface="Arial"/>
            </a:endParaRPr>
          </a:p>
          <a:p>
            <a:pPr marL="0" marR="0" lvl="0" indent="0" algn="r" rtl="1">
              <a:spcBef>
                <a:spcPts val="0"/>
              </a:spcBef>
              <a:spcAft>
                <a:spcPts val="0"/>
              </a:spcAft>
              <a:buNone/>
            </a:pPr>
            <a:r>
              <a:rPr lang="x-none" sz="1800" dirty="0" smtClean="0">
                <a:solidFill>
                  <a:srgbClr val="595959"/>
                </a:solidFill>
                <a:latin typeface="+mn-lt"/>
                <a:cs typeface="Calibri" panose="020F0502020204030204" pitchFamily="34" charset="0"/>
                <a:sym typeface="Arial"/>
              </a:rPr>
              <a:t>70%</a:t>
            </a:r>
            <a:r>
              <a:rPr lang="he-IL" sz="1800" dirty="0" smtClean="0">
                <a:solidFill>
                  <a:srgbClr val="595959"/>
                </a:solidFill>
                <a:latin typeface="+mn-lt"/>
                <a:cs typeface="Calibri" panose="020F0502020204030204" pitchFamily="34" charset="0"/>
                <a:sym typeface="Arial"/>
              </a:rPr>
              <a:t> </a:t>
            </a:r>
            <a:r>
              <a:rPr lang="x-none" sz="1800" dirty="0" smtClean="0">
                <a:solidFill>
                  <a:srgbClr val="595959"/>
                </a:solidFill>
                <a:latin typeface="+mn-lt"/>
                <a:cs typeface="Calibri" panose="020F0502020204030204" pitchFamily="34" charset="0"/>
                <a:sym typeface="Arial"/>
              </a:rPr>
              <a:t>מהתפוזים </a:t>
            </a:r>
            <a:r>
              <a:rPr lang="x-none" sz="1800" dirty="0">
                <a:solidFill>
                  <a:srgbClr val="595959"/>
                </a:solidFill>
                <a:latin typeface="+mn-lt"/>
                <a:cs typeface="Calibri" panose="020F0502020204030204" pitchFamily="34" charset="0"/>
                <a:sym typeface="Arial"/>
              </a:rPr>
              <a:t>בארץ מיובאים מחו"ל</a:t>
            </a:r>
            <a:endParaRPr sz="1100" dirty="0">
              <a:latin typeface="+mn-lt"/>
              <a:cs typeface="Calibri" panose="020F0502020204030204" pitchFamily="34" charset="0"/>
            </a:endParaRPr>
          </a:p>
          <a:p>
            <a:pPr marL="0" marR="0" lvl="0" indent="0" algn="r" rtl="1">
              <a:spcBef>
                <a:spcPts val="0"/>
              </a:spcBef>
              <a:spcAft>
                <a:spcPts val="0"/>
              </a:spcAft>
              <a:buNone/>
            </a:pPr>
            <a:endParaRPr sz="2400" dirty="0">
              <a:solidFill>
                <a:srgbClr val="595959"/>
              </a:solidFill>
              <a:latin typeface="+mn-lt"/>
              <a:cs typeface="Calibri" panose="020F0502020204030204" pitchFamily="34" charset="0"/>
              <a:sym typeface="Arial"/>
            </a:endParaRPr>
          </a:p>
          <a:p>
            <a:pPr marL="0" marR="0" lvl="0" indent="0" algn="l" rtl="0">
              <a:spcBef>
                <a:spcPts val="0"/>
              </a:spcBef>
              <a:spcAft>
                <a:spcPts val="0"/>
              </a:spcAft>
              <a:buNone/>
            </a:pPr>
            <a:endParaRPr sz="1600" dirty="0">
              <a:solidFill>
                <a:schemeClr val="dk1"/>
              </a:solidFill>
              <a:latin typeface="+mn-lt"/>
              <a:cs typeface="Calibri" panose="020F0502020204030204" pitchFamily="34" charset="0"/>
              <a:sym typeface="Arial"/>
            </a:endParaRPr>
          </a:p>
        </p:txBody>
      </p:sp>
      <p:pic>
        <p:nvPicPr>
          <p:cNvPr id="2" name="תמונה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235" y="2807854"/>
            <a:ext cx="5639126" cy="2999405"/>
          </a:xfrm>
          <a:prstGeom prst="rect">
            <a:avLst/>
          </a:prstGeom>
        </p:spPr>
      </p:pic>
      <p:pic>
        <p:nvPicPr>
          <p:cNvPr id="8" name="תמונה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2713" y="2864394"/>
            <a:ext cx="1794671" cy="1794671"/>
          </a:xfrm>
          <a:prstGeom prst="rect">
            <a:avLst/>
          </a:prstGeom>
        </p:spPr>
      </p:pic>
      <p:pic>
        <p:nvPicPr>
          <p:cNvPr id="7" name="תמונה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0417" y="2715425"/>
            <a:ext cx="380710" cy="3807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מהיכן מגיע הסלט?</a:t>
            </a:r>
            <a:endParaRPr dirty="0"/>
          </a:p>
        </p:txBody>
      </p:sp>
      <p:sp>
        <p:nvSpPr>
          <p:cNvPr id="151" name="Google Shape;151;p6"/>
          <p:cNvSpPr/>
          <p:nvPr/>
        </p:nvSpPr>
        <p:spPr>
          <a:xfrm>
            <a:off x="628650" y="1122363"/>
            <a:ext cx="8169662" cy="553957"/>
          </a:xfrm>
          <a:prstGeom prst="rect">
            <a:avLst/>
          </a:prstGeom>
          <a:noFill/>
          <a:ln>
            <a:noFill/>
          </a:ln>
        </p:spPr>
        <p:txBody>
          <a:bodyPr spcFirstLastPara="1" wrap="square" lIns="91425" tIns="45700" rIns="91425" bIns="45700" anchor="t" anchorCtr="0">
            <a:spAutoFit/>
          </a:bodyPr>
          <a:lstStyle/>
          <a:p>
            <a:pPr algn="r" rtl="1"/>
            <a:r>
              <a:rPr lang="he-IL" sz="1800" b="1" dirty="0">
                <a:solidFill>
                  <a:srgbClr val="595959"/>
                </a:solidFill>
                <a:latin typeface="Calibri" panose="020F0502020204030204" pitchFamily="34" charset="0"/>
                <a:cs typeface="Calibri" panose="020F0502020204030204" pitchFamily="34" charset="0"/>
              </a:rPr>
              <a:t>ושאר הירקות והפירות</a:t>
            </a:r>
            <a:r>
              <a:rPr lang="he-IL" sz="1800" dirty="0">
                <a:solidFill>
                  <a:srgbClr val="595959"/>
                </a:solidFill>
                <a:latin typeface="Calibri" panose="020F0502020204030204" pitchFamily="34" charset="0"/>
                <a:cs typeface="Calibri" panose="020F0502020204030204" pitchFamily="34" charset="0"/>
              </a:rPr>
              <a:t>? </a:t>
            </a:r>
            <a:r>
              <a:rPr lang="he-IL" sz="1800" dirty="0" smtClean="0">
                <a:solidFill>
                  <a:srgbClr val="595959"/>
                </a:solidFill>
                <a:latin typeface="Calibri" panose="020F0502020204030204" pitchFamily="34" charset="0"/>
                <a:cs typeface="Calibri" panose="020F0502020204030204" pitchFamily="34" charset="0"/>
              </a:rPr>
              <a:t>חלקם מגיעים בייבוא ממרחקים.</a:t>
            </a:r>
            <a:endParaRPr sz="1800" dirty="0">
              <a:solidFill>
                <a:srgbClr val="595959"/>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sym typeface="Arial"/>
            </a:endParaRPr>
          </a:p>
        </p:txBody>
      </p:sp>
      <p:pic>
        <p:nvPicPr>
          <p:cNvPr id="7" name="תמונה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4219" y="3253434"/>
            <a:ext cx="1504035" cy="2134997"/>
          </a:xfrm>
          <a:prstGeom prst="rect">
            <a:avLst/>
          </a:prstGeom>
          <a:blipFill>
            <a:blip r:embed="rId4"/>
            <a:tile tx="0" ty="0" sx="100000" sy="100000" flip="none" algn="tl"/>
          </a:blipFill>
        </p:spPr>
      </p:pic>
      <p:sp>
        <p:nvSpPr>
          <p:cNvPr id="154" name="Google Shape;154;p6"/>
          <p:cNvSpPr txBox="1"/>
          <p:nvPr/>
        </p:nvSpPr>
        <p:spPr>
          <a:xfrm>
            <a:off x="4545791" y="3253434"/>
            <a:ext cx="1326994" cy="2123658"/>
          </a:xfrm>
          <a:prstGeom prst="rect">
            <a:avLst/>
          </a:prstGeom>
          <a:blipFill>
            <a:blip r:embed="rId4"/>
            <a:tile tx="0" ty="0" sx="100000" sy="100000" flip="none" algn="tl"/>
          </a:blipFill>
          <a:ln w="1270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1600" dirty="0">
                <a:solidFill>
                  <a:schemeClr val="dk1"/>
                </a:solidFill>
                <a:latin typeface="Calibri" panose="020F0502020204030204" pitchFamily="34" charset="0"/>
                <a:cs typeface="Calibri" panose="020F0502020204030204" pitchFamily="34" charset="0"/>
                <a:sym typeface="Arial"/>
              </a:rPr>
              <a:t>מסעדת התירס הטעים</a:t>
            </a:r>
            <a:endParaRPr sz="1800" dirty="0">
              <a:solidFill>
                <a:schemeClr val="dk1"/>
              </a:solidFill>
              <a:latin typeface="Calibri" panose="020F0502020204030204" pitchFamily="34" charset="0"/>
              <a:cs typeface="Calibri" panose="020F0502020204030204" pitchFamily="34" charset="0"/>
              <a:sym typeface="Arial"/>
            </a:endParaRPr>
          </a:p>
          <a:p>
            <a:pPr marL="0" marR="0" lvl="0" indent="0" algn="ctr" rtl="1">
              <a:spcBef>
                <a:spcPts val="0"/>
              </a:spcBef>
              <a:spcAft>
                <a:spcPts val="0"/>
              </a:spcAft>
              <a:buNone/>
            </a:pPr>
            <a:r>
              <a:rPr lang="x-none" sz="600" dirty="0">
                <a:solidFill>
                  <a:schemeClr val="dk1"/>
                </a:solidFill>
                <a:latin typeface="Calibri" panose="020F0502020204030204" pitchFamily="34" charset="0"/>
                <a:cs typeface="Calibri" panose="020F0502020204030204" pitchFamily="34" charset="0"/>
                <a:sym typeface="Arial"/>
              </a:rPr>
              <a:t>_______</a:t>
            </a:r>
            <a:endParaRPr dirty="0">
              <a:latin typeface="Calibri" panose="020F0502020204030204" pitchFamily="34" charset="0"/>
              <a:cs typeface="Calibri" panose="020F0502020204030204" pitchFamily="34" charset="0"/>
            </a:endParaRPr>
          </a:p>
          <a:p>
            <a:pPr marL="0" marR="0" lvl="0" indent="0" algn="ctr" rtl="1">
              <a:spcBef>
                <a:spcPts val="0"/>
              </a:spcBef>
              <a:spcAft>
                <a:spcPts val="0"/>
              </a:spcAft>
              <a:buNone/>
            </a:pPr>
            <a:r>
              <a:rPr lang="x-none" sz="1000" dirty="0">
                <a:solidFill>
                  <a:schemeClr val="dk1"/>
                </a:solidFill>
                <a:latin typeface="Calibri" panose="020F0502020204030204" pitchFamily="34" charset="0"/>
                <a:cs typeface="Calibri" panose="020F0502020204030204" pitchFamily="34" charset="0"/>
                <a:sym typeface="Arial"/>
              </a:rPr>
              <a:t>תירס עם חמאה</a:t>
            </a:r>
            <a:endParaRPr dirty="0">
              <a:latin typeface="Calibri" panose="020F0502020204030204" pitchFamily="34" charset="0"/>
              <a:cs typeface="Calibri" panose="020F0502020204030204" pitchFamily="34" charset="0"/>
            </a:endParaRPr>
          </a:p>
          <a:p>
            <a:pPr marL="0" marR="0" lvl="0" indent="0" algn="ctr" rtl="1">
              <a:spcBef>
                <a:spcPts val="0"/>
              </a:spcBef>
              <a:spcAft>
                <a:spcPts val="0"/>
              </a:spcAft>
              <a:buNone/>
            </a:pPr>
            <a:r>
              <a:rPr lang="x-none" sz="1000" dirty="0">
                <a:solidFill>
                  <a:schemeClr val="dk1"/>
                </a:solidFill>
                <a:latin typeface="Calibri" panose="020F0502020204030204" pitchFamily="34" charset="0"/>
                <a:cs typeface="Calibri" panose="020F0502020204030204" pitchFamily="34" charset="0"/>
                <a:sym typeface="Arial"/>
              </a:rPr>
              <a:t>תירס עם צ'ילי</a:t>
            </a:r>
            <a:endParaRPr dirty="0">
              <a:latin typeface="Calibri" panose="020F0502020204030204" pitchFamily="34" charset="0"/>
              <a:cs typeface="Calibri" panose="020F0502020204030204" pitchFamily="34" charset="0"/>
            </a:endParaRPr>
          </a:p>
          <a:p>
            <a:pPr marL="0" marR="0" lvl="0" indent="0" algn="ctr" rtl="1">
              <a:spcBef>
                <a:spcPts val="0"/>
              </a:spcBef>
              <a:spcAft>
                <a:spcPts val="0"/>
              </a:spcAft>
              <a:buNone/>
            </a:pPr>
            <a:r>
              <a:rPr lang="x-none" sz="1000" dirty="0">
                <a:solidFill>
                  <a:schemeClr val="dk1"/>
                </a:solidFill>
                <a:latin typeface="Calibri" panose="020F0502020204030204" pitchFamily="34" charset="0"/>
                <a:cs typeface="Calibri" panose="020F0502020204030204" pitchFamily="34" charset="0"/>
                <a:sym typeface="Arial"/>
              </a:rPr>
              <a:t>תירס עם שמנת</a:t>
            </a:r>
            <a:endParaRPr dirty="0">
              <a:latin typeface="Calibri" panose="020F0502020204030204" pitchFamily="34" charset="0"/>
              <a:cs typeface="Calibri" panose="020F0502020204030204" pitchFamily="34" charset="0"/>
            </a:endParaRPr>
          </a:p>
          <a:p>
            <a:pPr marL="0" marR="0" lvl="0" indent="0" algn="l" rtl="1">
              <a:spcBef>
                <a:spcPts val="0"/>
              </a:spcBef>
              <a:spcAft>
                <a:spcPts val="0"/>
              </a:spcAft>
              <a:buNone/>
            </a:pPr>
            <a:r>
              <a:rPr lang="x-none" sz="1000" dirty="0">
                <a:solidFill>
                  <a:schemeClr val="dk1"/>
                </a:solidFill>
                <a:latin typeface="Calibri" panose="020F0502020204030204" pitchFamily="34" charset="0"/>
                <a:cs typeface="Calibri" panose="020F0502020204030204" pitchFamily="34" charset="0"/>
                <a:sym typeface="Arial"/>
              </a:rPr>
              <a:t>________________</a:t>
            </a:r>
            <a:endParaRPr dirty="0">
              <a:latin typeface="Calibri" panose="020F0502020204030204" pitchFamily="34" charset="0"/>
              <a:cs typeface="Calibri" panose="020F0502020204030204" pitchFamily="34" charset="0"/>
            </a:endParaRPr>
          </a:p>
          <a:p>
            <a:pPr marL="0" marR="0" lvl="0" indent="0" algn="ctr" rtl="1">
              <a:spcBef>
                <a:spcPts val="0"/>
              </a:spcBef>
              <a:spcAft>
                <a:spcPts val="0"/>
              </a:spcAft>
              <a:buNone/>
            </a:pPr>
            <a:r>
              <a:rPr lang="x-none" sz="1000" dirty="0">
                <a:solidFill>
                  <a:schemeClr val="dk1"/>
                </a:solidFill>
                <a:latin typeface="Calibri" panose="020F0502020204030204" pitchFamily="34" charset="0"/>
                <a:cs typeface="Calibri" panose="020F0502020204030204" pitchFamily="34" charset="0"/>
                <a:sym typeface="Arial"/>
              </a:rPr>
              <a:t> קלחי התירס מקולפים במלזיה בעבודת </a:t>
            </a:r>
            <a:r>
              <a:rPr lang="x-none" sz="1000" dirty="0" smtClean="0">
                <a:solidFill>
                  <a:schemeClr val="dk1"/>
                </a:solidFill>
                <a:latin typeface="Calibri" panose="020F0502020204030204" pitchFamily="34" charset="0"/>
                <a:cs typeface="Calibri" panose="020F0502020204030204" pitchFamily="34" charset="0"/>
                <a:sym typeface="Arial"/>
              </a:rPr>
              <a:t>יד</a:t>
            </a:r>
            <a:r>
              <a:rPr lang="he-IL" sz="1000" dirty="0" smtClean="0">
                <a:solidFill>
                  <a:schemeClr val="dk1"/>
                </a:solidFill>
                <a:latin typeface="Calibri" panose="020F0502020204030204" pitchFamily="34" charset="0"/>
                <a:cs typeface="Calibri" panose="020F0502020204030204" pitchFamily="34" charset="0"/>
                <a:sym typeface="Arial"/>
              </a:rPr>
              <a:t>,</a:t>
            </a:r>
            <a:r>
              <a:rPr lang="x-none" sz="1000" dirty="0" smtClean="0">
                <a:solidFill>
                  <a:schemeClr val="dk1"/>
                </a:solidFill>
                <a:latin typeface="Calibri" panose="020F0502020204030204" pitchFamily="34" charset="0"/>
                <a:cs typeface="Calibri" panose="020F0502020204030204" pitchFamily="34" charset="0"/>
                <a:sym typeface="Arial"/>
              </a:rPr>
              <a:t> </a:t>
            </a:r>
            <a:r>
              <a:rPr lang="x-none" sz="1000" dirty="0">
                <a:solidFill>
                  <a:schemeClr val="dk1"/>
                </a:solidFill>
                <a:latin typeface="Calibri" panose="020F0502020204030204" pitchFamily="34" charset="0"/>
                <a:cs typeface="Calibri" panose="020F0502020204030204" pitchFamily="34" charset="0"/>
                <a:sym typeface="Arial"/>
              </a:rPr>
              <a:t>והגרגרים מיובאים בהקפאה עד למסעדה </a:t>
            </a:r>
            <a:endParaRPr sz="1000" dirty="0">
              <a:solidFill>
                <a:schemeClr val="dk1"/>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endParaRPr sz="1000" dirty="0">
              <a:solidFill>
                <a:schemeClr val="dk1"/>
              </a:solidFill>
              <a:latin typeface="Calibri" panose="020F0502020204030204" pitchFamily="34" charset="0"/>
              <a:cs typeface="Calibri" panose="020F0502020204030204" pitchFamily="34" charset="0"/>
              <a:sym typeface="Arial"/>
            </a:endParaRPr>
          </a:p>
        </p:txBody>
      </p:sp>
      <p:pic>
        <p:nvPicPr>
          <p:cNvPr id="3" name="תמונה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66682" y="3241458"/>
            <a:ext cx="1831630" cy="2135634"/>
          </a:xfrm>
          <a:prstGeom prst="rect">
            <a:avLst/>
          </a:prstGeom>
        </p:spPr>
      </p:pic>
      <p:grpSp>
        <p:nvGrpSpPr>
          <p:cNvPr id="12" name="קבוצה 11"/>
          <p:cNvGrpSpPr/>
          <p:nvPr/>
        </p:nvGrpSpPr>
        <p:grpSpPr>
          <a:xfrm>
            <a:off x="885546" y="1808635"/>
            <a:ext cx="3381652" cy="3579796"/>
            <a:chOff x="721187" y="392886"/>
            <a:chExt cx="2670664" cy="2827149"/>
          </a:xfrm>
        </p:grpSpPr>
        <p:pic>
          <p:nvPicPr>
            <p:cNvPr id="11" name="תמונה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1187" y="392886"/>
              <a:ext cx="2670664" cy="2827149"/>
            </a:xfrm>
            <a:prstGeom prst="rect">
              <a:avLst/>
            </a:prstGeom>
          </p:spPr>
        </p:pic>
        <p:sp>
          <p:nvSpPr>
            <p:cNvPr id="156" name="Google Shape;156;p6"/>
            <p:cNvSpPr/>
            <p:nvPr/>
          </p:nvSpPr>
          <p:spPr>
            <a:xfrm>
              <a:off x="2337844" y="2094318"/>
              <a:ext cx="568713" cy="251320"/>
            </a:xfrm>
            <a:prstGeom prst="rect">
              <a:avLst/>
            </a:prstGeom>
            <a:solidFill>
              <a:srgbClr val="724107"/>
            </a:solidFill>
            <a:ln w="12700" cap="flat" cmpd="sng">
              <a:solidFill>
                <a:srgbClr val="3E19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900" dirty="0">
                  <a:solidFill>
                    <a:schemeClr val="lt1"/>
                  </a:solidFill>
                  <a:latin typeface="Calibri" panose="020F0502020204030204" pitchFamily="34" charset="0"/>
                  <a:cs typeface="Calibri" panose="020F0502020204030204" pitchFamily="34" charset="0"/>
                  <a:sym typeface="Arial"/>
                </a:rPr>
                <a:t>אגסים מאירופה</a:t>
              </a:r>
              <a:endParaRPr sz="900" dirty="0">
                <a:solidFill>
                  <a:schemeClr val="lt1"/>
                </a:solidFill>
                <a:latin typeface="Calibri" panose="020F0502020204030204" pitchFamily="34" charset="0"/>
                <a:cs typeface="Calibri" panose="020F0502020204030204" pitchFamily="34" charset="0"/>
                <a:sym typeface="Arial"/>
              </a:endParaRPr>
            </a:p>
          </p:txBody>
        </p:sp>
        <p:sp>
          <p:nvSpPr>
            <p:cNvPr id="157" name="Google Shape;157;p6"/>
            <p:cNvSpPr/>
            <p:nvPr/>
          </p:nvSpPr>
          <p:spPr>
            <a:xfrm>
              <a:off x="1613913" y="2123157"/>
              <a:ext cx="568713" cy="251320"/>
            </a:xfrm>
            <a:prstGeom prst="rect">
              <a:avLst/>
            </a:prstGeom>
            <a:solidFill>
              <a:srgbClr val="724107"/>
            </a:solidFill>
            <a:ln w="12700" cap="flat" cmpd="sng">
              <a:solidFill>
                <a:srgbClr val="3E1948"/>
              </a:solidFill>
              <a:prstDash val="solid"/>
              <a:miter lim="800000"/>
              <a:headEnd type="none" w="sm" len="sm"/>
              <a:tailEnd type="none" w="sm" len="sm"/>
            </a:ln>
          </p:spPr>
          <p:txBody>
            <a:bodyPr spcFirstLastPara="1" wrap="square" lIns="91425" tIns="45700" rIns="91425" bIns="45700" anchor="ctr" anchorCtr="0">
              <a:noAutofit/>
            </a:bodyPr>
            <a:lstStyle/>
            <a:p>
              <a:pPr algn="ctr"/>
              <a:r>
                <a:rPr lang="he-IL" sz="900" dirty="0">
                  <a:solidFill>
                    <a:schemeClr val="lt1"/>
                  </a:solidFill>
                  <a:latin typeface="Calibri" panose="020F0502020204030204" pitchFamily="34" charset="0"/>
                  <a:cs typeface="Calibri" panose="020F0502020204030204" pitchFamily="34" charset="0"/>
                </a:rPr>
                <a:t>אגסים </a:t>
              </a:r>
              <a:r>
                <a:rPr lang="he-IL" sz="900" dirty="0" smtClean="0">
                  <a:solidFill>
                    <a:schemeClr val="lt1"/>
                  </a:solidFill>
                  <a:latin typeface="Calibri" panose="020F0502020204030204" pitchFamily="34" charset="0"/>
                  <a:cs typeface="Calibri" panose="020F0502020204030204" pitchFamily="34" charset="0"/>
                </a:rPr>
                <a:t>מארה"ב</a:t>
              </a:r>
              <a:endParaRPr lang="he-IL" sz="900" dirty="0">
                <a:solidFill>
                  <a:schemeClr val="lt1"/>
                </a:solidFill>
                <a:latin typeface="Calibri" panose="020F0502020204030204" pitchFamily="34" charset="0"/>
                <a:cs typeface="Calibri" panose="020F0502020204030204" pitchFamily="34" charset="0"/>
              </a:endParaRPr>
            </a:p>
          </p:txBody>
        </p:sp>
        <p:sp>
          <p:nvSpPr>
            <p:cNvPr id="31" name="Google Shape;157;p6"/>
            <p:cNvSpPr/>
            <p:nvPr/>
          </p:nvSpPr>
          <p:spPr>
            <a:xfrm>
              <a:off x="967591" y="2095642"/>
              <a:ext cx="568713" cy="251320"/>
            </a:xfrm>
            <a:prstGeom prst="rect">
              <a:avLst/>
            </a:prstGeom>
            <a:solidFill>
              <a:srgbClr val="724107"/>
            </a:solidFill>
            <a:ln w="12700" cap="flat" cmpd="sng">
              <a:solidFill>
                <a:srgbClr val="3E1948"/>
              </a:solidFill>
              <a:prstDash val="solid"/>
              <a:miter lim="800000"/>
              <a:headEnd type="none" w="sm" len="sm"/>
              <a:tailEnd type="none" w="sm" len="sm"/>
            </a:ln>
          </p:spPr>
          <p:txBody>
            <a:bodyPr spcFirstLastPara="1" wrap="square" lIns="91425" tIns="45700" rIns="91425" bIns="45700" anchor="ctr" anchorCtr="0">
              <a:noAutofit/>
            </a:bodyPr>
            <a:lstStyle/>
            <a:p>
              <a:pPr algn="ctr"/>
              <a:r>
                <a:rPr lang="he-IL" sz="900" dirty="0" smtClean="0">
                  <a:solidFill>
                    <a:schemeClr val="lt1"/>
                  </a:solidFill>
                  <a:latin typeface="Calibri" panose="020F0502020204030204" pitchFamily="34" charset="0"/>
                  <a:cs typeface="Calibri" panose="020F0502020204030204" pitchFamily="34" charset="0"/>
                </a:rPr>
                <a:t>אוכמניות</a:t>
              </a:r>
            </a:p>
            <a:p>
              <a:pPr algn="ctr"/>
              <a:r>
                <a:rPr lang="he-IL" sz="900" dirty="0" smtClean="0">
                  <a:solidFill>
                    <a:schemeClr val="lt1"/>
                  </a:solidFill>
                  <a:latin typeface="Calibri" panose="020F0502020204030204" pitchFamily="34" charset="0"/>
                  <a:cs typeface="Calibri" panose="020F0502020204030204" pitchFamily="34" charset="0"/>
                </a:rPr>
                <a:t>מצ'ילה</a:t>
              </a:r>
              <a:endParaRPr lang="he-IL" sz="900" dirty="0">
                <a:solidFill>
                  <a:schemeClr val="lt1"/>
                </a:solidFill>
                <a:latin typeface="Calibri" panose="020F0502020204030204" pitchFamily="34" charset="0"/>
                <a:cs typeface="Calibri" panose="020F0502020204030204" pitchFamily="34" charset="0"/>
              </a:endParaRPr>
            </a:p>
          </p:txBody>
        </p:sp>
      </p:grpSp>
      <p:pic>
        <p:nvPicPr>
          <p:cNvPr id="2" name="תמונה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4094" y="1531026"/>
            <a:ext cx="4274218" cy="17104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174" name="Google Shape;174;p7"/>
          <p:cNvSpPr/>
          <p:nvPr/>
        </p:nvSpPr>
        <p:spPr>
          <a:xfrm>
            <a:off x="628650" y="1122363"/>
            <a:ext cx="8169662" cy="2308284"/>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mn-cs"/>
              </a:rPr>
              <a:t>נסו להעריך: מה אחוז השטח החקלאי בישראל? </a:t>
            </a:r>
          </a:p>
          <a:p>
            <a:pPr lvl="0" algn="r" rtl="1"/>
            <a:endParaRPr lang="he-IL" sz="1800" b="1" dirty="0">
              <a:solidFill>
                <a:srgbClr val="595959"/>
              </a:solidFill>
              <a:latin typeface="Calibri" panose="020F0502020204030204" pitchFamily="34" charset="0"/>
              <a:cs typeface="+mn-cs"/>
            </a:endParaRPr>
          </a:p>
          <a:p>
            <a:pPr lvl="0" algn="r" rtl="1"/>
            <a:r>
              <a:rPr lang="he-IL" sz="1800" dirty="0" smtClean="0">
                <a:solidFill>
                  <a:srgbClr val="595959"/>
                </a:solidFill>
                <a:latin typeface="Calibri" panose="020F0502020204030204" pitchFamily="34" charset="0"/>
                <a:cs typeface="+mn-cs"/>
              </a:rPr>
              <a:t>א. 5</a:t>
            </a:r>
            <a:r>
              <a:rPr lang="he-IL" sz="1800" dirty="0">
                <a:solidFill>
                  <a:srgbClr val="595959"/>
                </a:solidFill>
                <a:latin typeface="Calibri" panose="020F0502020204030204" pitchFamily="34" charset="0"/>
                <a:cs typeface="+mn-cs"/>
              </a:rPr>
              <a:t>% מישראל היא שטח חקלאי</a:t>
            </a:r>
          </a:p>
          <a:p>
            <a:pPr lvl="0" algn="r" rtl="1"/>
            <a:r>
              <a:rPr lang="he-IL" sz="1800" dirty="0" smtClean="0">
                <a:solidFill>
                  <a:srgbClr val="595959"/>
                </a:solidFill>
                <a:latin typeface="Calibri" panose="020F0502020204030204" pitchFamily="34" charset="0"/>
                <a:cs typeface="+mn-cs"/>
              </a:rPr>
              <a:t>ב.</a:t>
            </a:r>
            <a:r>
              <a:rPr lang="he-IL" sz="1800" dirty="0">
                <a:solidFill>
                  <a:srgbClr val="595959"/>
                </a:solidFill>
                <a:latin typeface="Calibri" panose="020F0502020204030204" pitchFamily="34" charset="0"/>
                <a:cs typeface="+mn-cs"/>
              </a:rPr>
              <a:t> 20% מישראל היא שטח חקלאי</a:t>
            </a:r>
          </a:p>
          <a:p>
            <a:pPr lvl="0" algn="r" rtl="1"/>
            <a:r>
              <a:rPr lang="he-IL" sz="1800" dirty="0" smtClean="0">
                <a:solidFill>
                  <a:srgbClr val="595959"/>
                </a:solidFill>
                <a:latin typeface="Calibri" panose="020F0502020204030204" pitchFamily="34" charset="0"/>
                <a:cs typeface="+mn-cs"/>
              </a:rPr>
              <a:t>ג. </a:t>
            </a:r>
            <a:r>
              <a:rPr lang="he-IL" sz="1800" dirty="0">
                <a:solidFill>
                  <a:srgbClr val="595959"/>
                </a:solidFill>
                <a:latin typeface="Calibri" panose="020F0502020204030204" pitchFamily="34" charset="0"/>
                <a:cs typeface="+mn-cs"/>
              </a:rPr>
              <a:t>50% מישראל היא שטח חקלאי</a:t>
            </a:r>
          </a:p>
          <a:p>
            <a:pPr lvl="0" algn="r" rtl="1"/>
            <a:r>
              <a:rPr lang="he-IL" sz="1800" dirty="0">
                <a:solidFill>
                  <a:srgbClr val="595959"/>
                </a:solidFill>
                <a:latin typeface="Calibri" panose="020F0502020204030204" pitchFamily="34" charset="0"/>
                <a:cs typeface="+mn-cs"/>
              </a:rPr>
              <a:t>ד. 70% מישראל היא שטח חקלאי</a:t>
            </a:r>
            <a:br>
              <a:rPr lang="he-IL" sz="1800" dirty="0">
                <a:solidFill>
                  <a:srgbClr val="595959"/>
                </a:solidFill>
                <a:latin typeface="Calibri" panose="020F0502020204030204" pitchFamily="34" charset="0"/>
                <a:cs typeface="+mn-cs"/>
              </a:rPr>
            </a:br>
            <a:endParaRPr lang="he-IL" sz="1800" dirty="0">
              <a:solidFill>
                <a:srgbClr val="595959"/>
              </a:solidFill>
              <a:latin typeface="Calibri" panose="020F0502020204030204" pitchFamily="34" charset="0"/>
              <a:cs typeface="+mn-cs"/>
            </a:endParaRPr>
          </a:p>
          <a:p>
            <a:pPr marL="0" marR="0" lvl="0" indent="0" algn="r" rtl="1">
              <a:spcBef>
                <a:spcPts val="0"/>
              </a:spcBef>
              <a:spcAft>
                <a:spcPts val="0"/>
              </a:spcAft>
              <a:buNone/>
            </a:pPr>
            <a:endParaRPr sz="1800" dirty="0">
              <a:solidFill>
                <a:srgbClr val="595959"/>
              </a:solidFill>
              <a:latin typeface="Calibri" panose="020F0502020204030204" pitchFamily="34" charset="0"/>
              <a:cs typeface="+mn-cs"/>
              <a:sym typeface="Arial"/>
            </a:endParaRPr>
          </a:p>
        </p:txBody>
      </p:sp>
      <p:pic>
        <p:nvPicPr>
          <p:cNvPr id="2" name="תמונה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79" y="-44825"/>
            <a:ext cx="3164880" cy="58577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מהחקלאי אלינו</a:t>
            </a:r>
            <a:endParaRPr/>
          </a:p>
        </p:txBody>
      </p:sp>
      <p:sp>
        <p:nvSpPr>
          <p:cNvPr id="174" name="Google Shape;174;p7"/>
          <p:cNvSpPr/>
          <p:nvPr/>
        </p:nvSpPr>
        <p:spPr>
          <a:xfrm>
            <a:off x="628650" y="1122363"/>
            <a:ext cx="8169662" cy="2308284"/>
          </a:xfrm>
          <a:prstGeom prst="rect">
            <a:avLst/>
          </a:prstGeom>
          <a:noFill/>
          <a:ln>
            <a:noFill/>
          </a:ln>
        </p:spPr>
        <p:txBody>
          <a:bodyPr spcFirstLastPara="1" wrap="square" lIns="91425" tIns="45700" rIns="91425" bIns="45700" anchor="t" anchorCtr="0">
            <a:spAutoFit/>
          </a:bodyPr>
          <a:lstStyle/>
          <a:p>
            <a:pPr lvl="0" algn="r" rtl="1"/>
            <a:r>
              <a:rPr lang="he-IL" sz="1800" b="1" dirty="0">
                <a:solidFill>
                  <a:srgbClr val="595959"/>
                </a:solidFill>
                <a:latin typeface="Calibri" panose="020F0502020204030204" pitchFamily="34" charset="0"/>
                <a:cs typeface="+mn-cs"/>
              </a:rPr>
              <a:t>נסו להעריך: מה אחוז השטח החקלאי בישראל? </a:t>
            </a:r>
          </a:p>
          <a:p>
            <a:pPr lvl="0" algn="r" rtl="1"/>
            <a:endParaRPr lang="he-IL" sz="1800" b="1" dirty="0">
              <a:solidFill>
                <a:schemeClr val="dk1"/>
              </a:solidFill>
              <a:latin typeface="Calibri" panose="020F0502020204030204" pitchFamily="34" charset="0"/>
              <a:cs typeface="+mn-cs"/>
            </a:endParaRPr>
          </a:p>
          <a:p>
            <a:pPr lvl="0" algn="r" rtl="1"/>
            <a:r>
              <a:rPr lang="he-IL" sz="1800" dirty="0" smtClean="0">
                <a:solidFill>
                  <a:schemeClr val="bg1">
                    <a:lumMod val="65000"/>
                  </a:schemeClr>
                </a:solidFill>
                <a:latin typeface="Calibri" panose="020F0502020204030204" pitchFamily="34" charset="0"/>
                <a:cs typeface="+mn-cs"/>
              </a:rPr>
              <a:t>א. 5</a:t>
            </a:r>
            <a:r>
              <a:rPr lang="he-IL" sz="1800" dirty="0">
                <a:solidFill>
                  <a:schemeClr val="bg1">
                    <a:lumMod val="65000"/>
                  </a:schemeClr>
                </a:solidFill>
                <a:latin typeface="Calibri" panose="020F0502020204030204" pitchFamily="34" charset="0"/>
                <a:cs typeface="+mn-cs"/>
              </a:rPr>
              <a:t>% מישראל היא שטח חקלאי</a:t>
            </a:r>
          </a:p>
          <a:p>
            <a:pPr lvl="0" algn="r" rtl="1"/>
            <a:r>
              <a:rPr lang="he-IL" sz="1800" b="1" dirty="0" smtClean="0">
                <a:solidFill>
                  <a:srgbClr val="595959"/>
                </a:solidFill>
                <a:latin typeface="Calibri" panose="020F0502020204030204" pitchFamily="34" charset="0"/>
                <a:cs typeface="+mn-cs"/>
              </a:rPr>
              <a:t>ב.</a:t>
            </a:r>
            <a:r>
              <a:rPr lang="he-IL" sz="1800" b="1" dirty="0">
                <a:solidFill>
                  <a:srgbClr val="595959"/>
                </a:solidFill>
                <a:latin typeface="Calibri" panose="020F0502020204030204" pitchFamily="34" charset="0"/>
                <a:cs typeface="+mn-cs"/>
              </a:rPr>
              <a:t> 20% מישראל היא שטח חקלאי</a:t>
            </a:r>
          </a:p>
          <a:p>
            <a:pPr lvl="0" algn="r" rtl="1"/>
            <a:r>
              <a:rPr lang="he-IL" sz="1800" dirty="0" smtClean="0">
                <a:solidFill>
                  <a:srgbClr val="A6A6A6"/>
                </a:solidFill>
                <a:latin typeface="Calibri" panose="020F0502020204030204" pitchFamily="34" charset="0"/>
                <a:cs typeface="+mn-cs"/>
              </a:rPr>
              <a:t>ג. </a:t>
            </a:r>
            <a:r>
              <a:rPr lang="he-IL" sz="1800" dirty="0">
                <a:solidFill>
                  <a:srgbClr val="A6A6A6"/>
                </a:solidFill>
                <a:latin typeface="Calibri" panose="020F0502020204030204" pitchFamily="34" charset="0"/>
                <a:cs typeface="+mn-cs"/>
              </a:rPr>
              <a:t>50% מישראל היא שטח חקלאי</a:t>
            </a:r>
          </a:p>
          <a:p>
            <a:pPr lvl="0" algn="r" rtl="1"/>
            <a:r>
              <a:rPr lang="he-IL" sz="1800" dirty="0">
                <a:solidFill>
                  <a:schemeClr val="bg1">
                    <a:lumMod val="65000"/>
                  </a:schemeClr>
                </a:solidFill>
                <a:latin typeface="Calibri" panose="020F0502020204030204" pitchFamily="34" charset="0"/>
                <a:cs typeface="+mn-cs"/>
              </a:rPr>
              <a:t>ד. 70% מישראל היא שטח חקלאי</a:t>
            </a:r>
            <a:br>
              <a:rPr lang="he-IL" sz="1800" dirty="0">
                <a:solidFill>
                  <a:schemeClr val="bg1">
                    <a:lumMod val="65000"/>
                  </a:schemeClr>
                </a:solidFill>
                <a:latin typeface="Calibri" panose="020F0502020204030204" pitchFamily="34" charset="0"/>
                <a:cs typeface="+mn-cs"/>
              </a:rPr>
            </a:br>
            <a:endParaRPr lang="he-IL" sz="1800" dirty="0">
              <a:solidFill>
                <a:schemeClr val="bg1">
                  <a:lumMod val="65000"/>
                </a:schemeClr>
              </a:solidFill>
              <a:latin typeface="Calibri" panose="020F0502020204030204" pitchFamily="34" charset="0"/>
              <a:cs typeface="+mn-cs"/>
            </a:endParaRPr>
          </a:p>
          <a:p>
            <a:pPr marL="0" marR="0" lvl="0" indent="0" algn="r" rtl="1">
              <a:spcBef>
                <a:spcPts val="0"/>
              </a:spcBef>
              <a:spcAft>
                <a:spcPts val="0"/>
              </a:spcAft>
              <a:buNone/>
            </a:pPr>
            <a:endParaRPr sz="1800" dirty="0">
              <a:solidFill>
                <a:srgbClr val="595959"/>
              </a:solidFill>
              <a:latin typeface="Calibri" panose="020F0502020204030204" pitchFamily="34" charset="0"/>
              <a:cs typeface="+mn-cs"/>
              <a:sym typeface="Arial"/>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79" y="-44825"/>
            <a:ext cx="3164880" cy="5857754"/>
          </a:xfrm>
          <a:prstGeom prst="rect">
            <a:avLst/>
          </a:prstGeom>
        </p:spPr>
      </p:pic>
    </p:spTree>
    <p:extLst>
      <p:ext uri="{BB962C8B-B14F-4D97-AF65-F5344CB8AC3E}">
        <p14:creationId xmlns:p14="http://schemas.microsoft.com/office/powerpoint/2010/main" val="372292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בדיוק עירוני">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2">
      <a:majorFont>
        <a:latin typeface="Calibri Light"/>
        <a:ea typeface=""/>
        <a:cs typeface="Calibri"/>
      </a:majorFont>
      <a:minorFont>
        <a:latin typeface="Calibri"/>
        <a:ea typeface=""/>
        <a:cs typeface="Calibri"/>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בדיוק עירוני" id="{228E7F86-FD1C-44E2-BC41-B4CEFAEFE64C}" vid="{A5884EDA-09D6-4AC4-98B8-D91A28CC655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בדיוק עירוני</Template>
  <TotalTime>12507</TotalTime>
  <Words>1497</Words>
  <Application>Microsoft Office PowerPoint</Application>
  <PresentationFormat>‫הצגה על המסך (4:3)</PresentationFormat>
  <Paragraphs>381</Paragraphs>
  <Slides>40</Slides>
  <Notes>39</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40</vt:i4>
      </vt:variant>
    </vt:vector>
  </HeadingPairs>
  <TitlesOfParts>
    <vt:vector size="46" baseType="lpstr">
      <vt:lpstr>Arial</vt:lpstr>
      <vt:lpstr>Calibri</vt:lpstr>
      <vt:lpstr>Calibri Light</vt:lpstr>
      <vt:lpstr>Proxima Nova</vt:lpstr>
      <vt:lpstr>Wingdings</vt:lpstr>
      <vt:lpstr>בדיוק עירוני</vt:lpstr>
      <vt:lpstr>חקלאות וחוסן לאומי</vt:lpstr>
      <vt:lpstr>מהיכן מגיע הסלט?</vt:lpstr>
      <vt:lpstr>מהיכן מגיע הסלט?</vt:lpstr>
      <vt:lpstr>מהיכן מגיע הסלט?</vt:lpstr>
      <vt:lpstr>מהיכן מגיע הסלט?</vt:lpstr>
      <vt:lpstr>מהיכן מגיע הסלט?</vt:lpstr>
      <vt:lpstr>מהיכן מגיע הסלט?</vt:lpstr>
      <vt:lpstr>מהחקלאי אלינו</vt:lpstr>
      <vt:lpstr>מהחקלאי אלינו</vt:lpstr>
      <vt:lpstr>מהחקלאי אלינו</vt:lpstr>
      <vt:lpstr>מהחקלאי אלינו</vt:lpstr>
      <vt:lpstr>מהחקלאי אלינו</vt:lpstr>
      <vt:lpstr>מהחקלאי אלינו</vt:lpstr>
      <vt:lpstr>מהחקלאי אלינו</vt:lpstr>
      <vt:lpstr>מצגת של PowerPoint</vt:lpstr>
      <vt:lpstr>מהחקלאי אלינו</vt:lpstr>
      <vt:lpstr>מהחקלאי אלינו</vt:lpstr>
      <vt:lpstr>מהחקלאי אלינו</vt:lpstr>
      <vt:lpstr>מהחקלאי אלינו</vt:lpstr>
      <vt:lpstr>מהחקלאי אלינו</vt:lpstr>
      <vt:lpstr>מהחקלאי אלינו</vt:lpstr>
      <vt:lpstr>מהחקלאי אלינו</vt:lpstr>
      <vt:lpstr>מהחקלאי אלינו</vt:lpstr>
      <vt:lpstr>מהחקלאי אלינו</vt:lpstr>
      <vt:lpstr>מהחקלאי אלינו</vt:lpstr>
      <vt:lpstr>בטחון תזונתי – להכיר את המושג</vt:lpstr>
      <vt:lpstr>בטחון תזונתי</vt:lpstr>
      <vt:lpstr>בטחון תזונתי</vt:lpstr>
      <vt:lpstr>בטחון תזונתי</vt:lpstr>
      <vt:lpstr>בטחון תזונתי</vt:lpstr>
      <vt:lpstr>בטחון תזונתי</vt:lpstr>
      <vt:lpstr>בטחון תזונתי</vt:lpstr>
      <vt:lpstr>בטחון תזונתי</vt:lpstr>
      <vt:lpstr>בטחון תזונתי</vt:lpstr>
      <vt:lpstr>בטחון תזונתי</vt:lpstr>
      <vt:lpstr>בטחון תזונתי</vt:lpstr>
      <vt:lpstr>חקלאות מקומית ובטחון תזונתי</vt:lpstr>
      <vt:lpstr>חקלאות מקומית ובטחון תזונתי</vt:lpstr>
      <vt:lpstr>חקלאות מקומית ובטחון תזונתי</vt:lpstr>
      <vt:lpstr>חקלאות מקומית ובטחון תזונתי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חקלאות אורבנית – למה ואיך?</dc:title>
  <dc:creator>Hagit Matok</dc:creator>
  <cp:lastModifiedBy>Ronit Simon</cp:lastModifiedBy>
  <cp:revision>113</cp:revision>
  <dcterms:created xsi:type="dcterms:W3CDTF">2020-02-25T13:39:01Z</dcterms:created>
  <dcterms:modified xsi:type="dcterms:W3CDTF">2023-11-29T08:19:25Z</dcterms:modified>
</cp:coreProperties>
</file>