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90" r:id="rId1"/>
  </p:sldMasterIdLst>
  <p:notesMasterIdLst>
    <p:notesMasterId r:id="rId22"/>
  </p:notesMasterIdLst>
  <p:sldIdLst>
    <p:sldId id="258" r:id="rId2"/>
    <p:sldId id="276" r:id="rId3"/>
    <p:sldId id="279" r:id="rId4"/>
    <p:sldId id="282" r:id="rId5"/>
    <p:sldId id="275" r:id="rId6"/>
    <p:sldId id="292" r:id="rId7"/>
    <p:sldId id="277" r:id="rId8"/>
    <p:sldId id="274" r:id="rId9"/>
    <p:sldId id="284" r:id="rId10"/>
    <p:sldId id="278" r:id="rId11"/>
    <p:sldId id="280" r:id="rId12"/>
    <p:sldId id="281" r:id="rId13"/>
    <p:sldId id="287" r:id="rId14"/>
    <p:sldId id="297" r:id="rId15"/>
    <p:sldId id="298" r:id="rId16"/>
    <p:sldId id="288" r:id="rId17"/>
    <p:sldId id="290" r:id="rId18"/>
    <p:sldId id="294" r:id="rId19"/>
    <p:sldId id="295" r:id="rId20"/>
    <p:sldId id="300"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5" autoAdjust="0"/>
    <p:restoredTop sz="94660"/>
  </p:normalViewPr>
  <p:slideViewPr>
    <p:cSldViewPr snapToGrid="0">
      <p:cViewPr varScale="1">
        <p:scale>
          <a:sx n="86" d="100"/>
          <a:sy n="86" d="100"/>
        </p:scale>
        <p:origin x="485"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E95E2D78-C504-44DD-AE85-383FB2B88645}" type="datetimeFigureOut">
              <a:rPr lang="he-IL" smtClean="0"/>
              <a:t>כ"ה/ניסן/תשפ"א</a:t>
            </a:fld>
            <a:endParaRPr lang="he-IL"/>
          </a:p>
        </p:txBody>
      </p:sp>
      <p:sp>
        <p:nvSpPr>
          <p:cNvPr id="4" name="מציין מיקום של תמונת שקופית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C3FD0D71-5AFC-40FE-ADB3-41E4B423E3CD}" type="slidenum">
              <a:rPr lang="he-IL" smtClean="0"/>
              <a:t>‹#›</a:t>
            </a:fld>
            <a:endParaRPr lang="he-IL"/>
          </a:p>
        </p:txBody>
      </p:sp>
    </p:spTree>
    <p:extLst>
      <p:ext uri="{BB962C8B-B14F-4D97-AF65-F5344CB8AC3E}">
        <p14:creationId xmlns:p14="http://schemas.microsoft.com/office/powerpoint/2010/main" val="331630715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C3FD0D71-5AFC-40FE-ADB3-41E4B423E3CD}" type="slidenum">
              <a:rPr lang="he-IL" smtClean="0"/>
              <a:t>1</a:t>
            </a:fld>
            <a:endParaRPr lang="he-IL"/>
          </a:p>
        </p:txBody>
      </p:sp>
    </p:spTree>
    <p:extLst>
      <p:ext uri="{BB962C8B-B14F-4D97-AF65-F5344CB8AC3E}">
        <p14:creationId xmlns:p14="http://schemas.microsoft.com/office/powerpoint/2010/main" val="1597955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C3FD0D71-5AFC-40FE-ADB3-41E4B423E3CD}" type="slidenum">
              <a:rPr lang="he-IL" smtClean="0"/>
              <a:t>10</a:t>
            </a:fld>
            <a:endParaRPr lang="he-IL"/>
          </a:p>
        </p:txBody>
      </p:sp>
    </p:spTree>
    <p:extLst>
      <p:ext uri="{BB962C8B-B14F-4D97-AF65-F5344CB8AC3E}">
        <p14:creationId xmlns:p14="http://schemas.microsoft.com/office/powerpoint/2010/main" val="31853076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C3FD0D71-5AFC-40FE-ADB3-41E4B423E3CD}" type="slidenum">
              <a:rPr lang="he-IL" smtClean="0"/>
              <a:t>11</a:t>
            </a:fld>
            <a:endParaRPr lang="he-IL"/>
          </a:p>
        </p:txBody>
      </p:sp>
    </p:spTree>
    <p:extLst>
      <p:ext uri="{BB962C8B-B14F-4D97-AF65-F5344CB8AC3E}">
        <p14:creationId xmlns:p14="http://schemas.microsoft.com/office/powerpoint/2010/main" val="16913077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C3FD0D71-5AFC-40FE-ADB3-41E4B423E3CD}" type="slidenum">
              <a:rPr lang="he-IL" smtClean="0"/>
              <a:t>12</a:t>
            </a:fld>
            <a:endParaRPr lang="he-IL"/>
          </a:p>
        </p:txBody>
      </p:sp>
    </p:spTree>
    <p:extLst>
      <p:ext uri="{BB962C8B-B14F-4D97-AF65-F5344CB8AC3E}">
        <p14:creationId xmlns:p14="http://schemas.microsoft.com/office/powerpoint/2010/main" val="12546416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C3FD0D71-5AFC-40FE-ADB3-41E4B423E3CD}" type="slidenum">
              <a:rPr lang="he-IL" smtClean="0"/>
              <a:t>13</a:t>
            </a:fld>
            <a:endParaRPr lang="he-IL"/>
          </a:p>
        </p:txBody>
      </p:sp>
    </p:spTree>
    <p:extLst>
      <p:ext uri="{BB962C8B-B14F-4D97-AF65-F5344CB8AC3E}">
        <p14:creationId xmlns:p14="http://schemas.microsoft.com/office/powerpoint/2010/main" val="39431544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C3FD0D71-5AFC-40FE-ADB3-41E4B423E3CD}" type="slidenum">
              <a:rPr lang="he-IL" smtClean="0"/>
              <a:t>14</a:t>
            </a:fld>
            <a:endParaRPr lang="he-IL"/>
          </a:p>
        </p:txBody>
      </p:sp>
    </p:spTree>
    <p:extLst>
      <p:ext uri="{BB962C8B-B14F-4D97-AF65-F5344CB8AC3E}">
        <p14:creationId xmlns:p14="http://schemas.microsoft.com/office/powerpoint/2010/main" val="2477971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C3FD0D71-5AFC-40FE-ADB3-41E4B423E3CD}" type="slidenum">
              <a:rPr lang="he-IL" smtClean="0"/>
              <a:t>15</a:t>
            </a:fld>
            <a:endParaRPr lang="he-IL"/>
          </a:p>
        </p:txBody>
      </p:sp>
    </p:spTree>
    <p:extLst>
      <p:ext uri="{BB962C8B-B14F-4D97-AF65-F5344CB8AC3E}">
        <p14:creationId xmlns:p14="http://schemas.microsoft.com/office/powerpoint/2010/main" val="31494074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C3FD0D71-5AFC-40FE-ADB3-41E4B423E3CD}" type="slidenum">
              <a:rPr lang="he-IL" smtClean="0"/>
              <a:t>16</a:t>
            </a:fld>
            <a:endParaRPr lang="he-IL"/>
          </a:p>
        </p:txBody>
      </p:sp>
    </p:spTree>
    <p:extLst>
      <p:ext uri="{BB962C8B-B14F-4D97-AF65-F5344CB8AC3E}">
        <p14:creationId xmlns:p14="http://schemas.microsoft.com/office/powerpoint/2010/main" val="32457493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C3FD0D71-5AFC-40FE-ADB3-41E4B423E3CD}" type="slidenum">
              <a:rPr lang="he-IL" smtClean="0"/>
              <a:t>17</a:t>
            </a:fld>
            <a:endParaRPr lang="he-IL"/>
          </a:p>
        </p:txBody>
      </p:sp>
    </p:spTree>
    <p:extLst>
      <p:ext uri="{BB962C8B-B14F-4D97-AF65-F5344CB8AC3E}">
        <p14:creationId xmlns:p14="http://schemas.microsoft.com/office/powerpoint/2010/main" val="13009526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C3FD0D71-5AFC-40FE-ADB3-41E4B423E3CD}" type="slidenum">
              <a:rPr lang="he-IL" smtClean="0"/>
              <a:t>18</a:t>
            </a:fld>
            <a:endParaRPr lang="he-IL"/>
          </a:p>
        </p:txBody>
      </p:sp>
    </p:spTree>
    <p:extLst>
      <p:ext uri="{BB962C8B-B14F-4D97-AF65-F5344CB8AC3E}">
        <p14:creationId xmlns:p14="http://schemas.microsoft.com/office/powerpoint/2010/main" val="17440259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C3FD0D71-5AFC-40FE-ADB3-41E4B423E3CD}" type="slidenum">
              <a:rPr lang="he-IL" smtClean="0"/>
              <a:t>19</a:t>
            </a:fld>
            <a:endParaRPr lang="he-IL"/>
          </a:p>
        </p:txBody>
      </p:sp>
    </p:spTree>
    <p:extLst>
      <p:ext uri="{BB962C8B-B14F-4D97-AF65-F5344CB8AC3E}">
        <p14:creationId xmlns:p14="http://schemas.microsoft.com/office/powerpoint/2010/main" val="4007254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C3FD0D71-5AFC-40FE-ADB3-41E4B423E3CD}" type="slidenum">
              <a:rPr lang="he-IL" smtClean="0"/>
              <a:t>2</a:t>
            </a:fld>
            <a:endParaRPr lang="he-IL"/>
          </a:p>
        </p:txBody>
      </p:sp>
    </p:spTree>
    <p:extLst>
      <p:ext uri="{BB962C8B-B14F-4D97-AF65-F5344CB8AC3E}">
        <p14:creationId xmlns:p14="http://schemas.microsoft.com/office/powerpoint/2010/main" val="17204057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C3FD0D71-5AFC-40FE-ADB3-41E4B423E3CD}" type="slidenum">
              <a:rPr lang="he-IL" smtClean="0"/>
              <a:t>20</a:t>
            </a:fld>
            <a:endParaRPr lang="he-IL"/>
          </a:p>
        </p:txBody>
      </p:sp>
    </p:spTree>
    <p:extLst>
      <p:ext uri="{BB962C8B-B14F-4D97-AF65-F5344CB8AC3E}">
        <p14:creationId xmlns:p14="http://schemas.microsoft.com/office/powerpoint/2010/main" val="313449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C3FD0D71-5AFC-40FE-ADB3-41E4B423E3CD}" type="slidenum">
              <a:rPr lang="he-IL" smtClean="0"/>
              <a:t>3</a:t>
            </a:fld>
            <a:endParaRPr lang="he-IL"/>
          </a:p>
        </p:txBody>
      </p:sp>
    </p:spTree>
    <p:extLst>
      <p:ext uri="{BB962C8B-B14F-4D97-AF65-F5344CB8AC3E}">
        <p14:creationId xmlns:p14="http://schemas.microsoft.com/office/powerpoint/2010/main" val="776967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C3FD0D71-5AFC-40FE-ADB3-41E4B423E3CD}" type="slidenum">
              <a:rPr lang="he-IL" smtClean="0"/>
              <a:t>4</a:t>
            </a:fld>
            <a:endParaRPr lang="he-IL"/>
          </a:p>
        </p:txBody>
      </p:sp>
    </p:spTree>
    <p:extLst>
      <p:ext uri="{BB962C8B-B14F-4D97-AF65-F5344CB8AC3E}">
        <p14:creationId xmlns:p14="http://schemas.microsoft.com/office/powerpoint/2010/main" val="13080228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C3FD0D71-5AFC-40FE-ADB3-41E4B423E3CD}" type="slidenum">
              <a:rPr lang="he-IL" smtClean="0"/>
              <a:t>5</a:t>
            </a:fld>
            <a:endParaRPr lang="he-IL"/>
          </a:p>
        </p:txBody>
      </p:sp>
    </p:spTree>
    <p:extLst>
      <p:ext uri="{BB962C8B-B14F-4D97-AF65-F5344CB8AC3E}">
        <p14:creationId xmlns:p14="http://schemas.microsoft.com/office/powerpoint/2010/main" val="23338294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C3FD0D71-5AFC-40FE-ADB3-41E4B423E3CD}" type="slidenum">
              <a:rPr lang="he-IL" smtClean="0"/>
              <a:t>6</a:t>
            </a:fld>
            <a:endParaRPr lang="he-IL"/>
          </a:p>
        </p:txBody>
      </p:sp>
    </p:spTree>
    <p:extLst>
      <p:ext uri="{BB962C8B-B14F-4D97-AF65-F5344CB8AC3E}">
        <p14:creationId xmlns:p14="http://schemas.microsoft.com/office/powerpoint/2010/main" val="4905963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C3FD0D71-5AFC-40FE-ADB3-41E4B423E3CD}" type="slidenum">
              <a:rPr lang="he-IL" smtClean="0"/>
              <a:t>7</a:t>
            </a:fld>
            <a:endParaRPr lang="he-IL"/>
          </a:p>
        </p:txBody>
      </p:sp>
    </p:spTree>
    <p:extLst>
      <p:ext uri="{BB962C8B-B14F-4D97-AF65-F5344CB8AC3E}">
        <p14:creationId xmlns:p14="http://schemas.microsoft.com/office/powerpoint/2010/main" val="25487955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C3FD0D71-5AFC-40FE-ADB3-41E4B423E3CD}" type="slidenum">
              <a:rPr lang="he-IL" smtClean="0"/>
              <a:t>8</a:t>
            </a:fld>
            <a:endParaRPr lang="he-IL"/>
          </a:p>
        </p:txBody>
      </p:sp>
    </p:spTree>
    <p:extLst>
      <p:ext uri="{BB962C8B-B14F-4D97-AF65-F5344CB8AC3E}">
        <p14:creationId xmlns:p14="http://schemas.microsoft.com/office/powerpoint/2010/main" val="4467428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C3FD0D71-5AFC-40FE-ADB3-41E4B423E3CD}" type="slidenum">
              <a:rPr lang="he-IL" smtClean="0"/>
              <a:t>9</a:t>
            </a:fld>
            <a:endParaRPr lang="he-IL"/>
          </a:p>
        </p:txBody>
      </p:sp>
    </p:spTree>
    <p:extLst>
      <p:ext uri="{BB962C8B-B14F-4D97-AF65-F5344CB8AC3E}">
        <p14:creationId xmlns:p14="http://schemas.microsoft.com/office/powerpoint/2010/main" val="2878914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34287107-6389-4885-8713-F987925FF6C1}" type="datetimeFigureOut">
              <a:rPr lang="he-IL" smtClean="0"/>
              <a:t>כ"ה/ניסן/תשפ"א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79F4BC5B-1374-42E8-ABE7-F74C4B60F89F}" type="slidenum">
              <a:rPr lang="he-IL" smtClean="0"/>
              <a:t>‹#›</a:t>
            </a:fld>
            <a:endParaRPr lang="he-IL"/>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62361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תמונה פנורמית עם כיתוב">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a:t>לחץ על הסמל כדי להוסיף תמונה</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e-IL"/>
              <a:t>לחץ כדי לערוך סגנונות טקסט של תבנית בסיס</a:t>
            </a:r>
          </a:p>
        </p:txBody>
      </p:sp>
      <p:sp>
        <p:nvSpPr>
          <p:cNvPr id="3" name="Date Placeholder 2"/>
          <p:cNvSpPr>
            <a:spLocks noGrp="1"/>
          </p:cNvSpPr>
          <p:nvPr>
            <p:ph type="dt" sz="half" idx="10"/>
          </p:nvPr>
        </p:nvSpPr>
        <p:spPr/>
        <p:txBody>
          <a:bodyPr/>
          <a:lstStyle/>
          <a:p>
            <a:fld id="{34287107-6389-4885-8713-F987925FF6C1}" type="datetimeFigureOut">
              <a:rPr lang="he-IL" smtClean="0"/>
              <a:t>כ"ה/ניסן/תשפ"א</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79F4BC5B-1374-42E8-ABE7-F74C4B60F89F}" type="slidenum">
              <a:rPr lang="he-IL" smtClean="0"/>
              <a:t>‹#›</a:t>
            </a:fld>
            <a:endParaRPr lang="he-IL"/>
          </a:p>
        </p:txBody>
      </p:sp>
    </p:spTree>
    <p:extLst>
      <p:ext uri="{BB962C8B-B14F-4D97-AF65-F5344CB8AC3E}">
        <p14:creationId xmlns:p14="http://schemas.microsoft.com/office/powerpoint/2010/main" val="3960881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כותרת וכיתוב">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34287107-6389-4885-8713-F987925FF6C1}" type="datetimeFigureOut">
              <a:rPr lang="he-IL" smtClean="0"/>
              <a:t>כ"ה/ניסן/תשפ"א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79F4BC5B-1374-42E8-ABE7-F74C4B60F89F}" type="slidenum">
              <a:rPr lang="he-IL" smtClean="0"/>
              <a:t>‹#›</a:t>
            </a:fld>
            <a:endParaRPr lang="he-IL"/>
          </a:p>
        </p:txBody>
      </p:sp>
    </p:spTree>
    <p:extLst>
      <p:ext uri="{BB962C8B-B14F-4D97-AF65-F5344CB8AC3E}">
        <p14:creationId xmlns:p14="http://schemas.microsoft.com/office/powerpoint/2010/main" val="37647962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ציטוט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he-IL"/>
              <a:t>לחץ כדי לערוך סגנון כותרת של תבנית בסיס</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e-IL"/>
              <a:t>לחץ כדי לערוך סגנונות טקסט של תבנית בסיס</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34287107-6389-4885-8713-F987925FF6C1}" type="datetimeFigureOut">
              <a:rPr lang="he-IL" smtClean="0"/>
              <a:t>כ"ה/ניסן/תשפ"א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79F4BC5B-1374-42E8-ABE7-F74C4B60F89F}" type="slidenum">
              <a:rPr lang="he-IL" smtClean="0"/>
              <a:t>‹#›</a:t>
            </a:fld>
            <a:endParaRPr lang="he-IL"/>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6916100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כרטיס שם">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34287107-6389-4885-8713-F987925FF6C1}" type="datetimeFigureOut">
              <a:rPr lang="he-IL" smtClean="0"/>
              <a:t>כ"ה/ניסן/תשפ"א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79F4BC5B-1374-42E8-ABE7-F74C4B60F89F}" type="slidenum">
              <a:rPr lang="he-IL" smtClean="0"/>
              <a:t>‹#›</a:t>
            </a:fld>
            <a:endParaRPr lang="he-IL"/>
          </a:p>
        </p:txBody>
      </p:sp>
    </p:spTree>
    <p:extLst>
      <p:ext uri="{BB962C8B-B14F-4D97-AF65-F5344CB8AC3E}">
        <p14:creationId xmlns:p14="http://schemas.microsoft.com/office/powerpoint/2010/main" val="31946069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כרטיס שם עם ציטוט">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he-IL"/>
              <a:t>לחץ כדי לערוך סגנון כותרת של תבנית בסיס</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he-IL"/>
              <a:t>לחץ כדי לערוך סגנונות טקסט של תבנית בסיס</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34287107-6389-4885-8713-F987925FF6C1}" type="datetimeFigureOut">
              <a:rPr lang="he-IL" smtClean="0"/>
              <a:t>כ"ה/ניסן/תשפ"א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79F4BC5B-1374-42E8-ABE7-F74C4B60F89F}" type="slidenum">
              <a:rPr lang="he-IL" smtClean="0"/>
              <a:t>‹#›</a:t>
            </a:fld>
            <a:endParaRPr lang="he-IL"/>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2287037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נכון או לא נכון">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he-IL"/>
              <a:t>לחץ כדי לערוך סגנון כותרת של תבנית בסיס</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he-IL"/>
              <a:t>לחץ כדי לערוך סגנונות טקסט של תבנית בסיס</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34287107-6389-4885-8713-F987925FF6C1}" type="datetimeFigureOut">
              <a:rPr lang="he-IL" smtClean="0"/>
              <a:t>כ"ה/ניסן/תשפ"א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79F4BC5B-1374-42E8-ABE7-F74C4B60F89F}" type="slidenum">
              <a:rPr lang="he-IL" smtClean="0"/>
              <a:t>‹#›</a:t>
            </a:fld>
            <a:endParaRPr lang="he-IL"/>
          </a:p>
        </p:txBody>
      </p:sp>
    </p:spTree>
    <p:extLst>
      <p:ext uri="{BB962C8B-B14F-4D97-AF65-F5344CB8AC3E}">
        <p14:creationId xmlns:p14="http://schemas.microsoft.com/office/powerpoint/2010/main" val="17341713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ncho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34287107-6389-4885-8713-F987925FF6C1}" type="datetimeFigureOut">
              <a:rPr lang="he-IL" smtClean="0"/>
              <a:t>כ"ה/ניסן/תשפ"א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79F4BC5B-1374-42E8-ABE7-F74C4B60F89F}" type="slidenum">
              <a:rPr lang="he-IL" smtClean="0"/>
              <a:t>‹#›</a:t>
            </a:fld>
            <a:endParaRPr lang="he-IL"/>
          </a:p>
        </p:txBody>
      </p:sp>
    </p:spTree>
    <p:extLst>
      <p:ext uri="{BB962C8B-B14F-4D97-AF65-F5344CB8AC3E}">
        <p14:creationId xmlns:p14="http://schemas.microsoft.com/office/powerpoint/2010/main" val="22091439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34287107-6389-4885-8713-F987925FF6C1}" type="datetimeFigureOut">
              <a:rPr lang="he-IL" smtClean="0"/>
              <a:t>כ"ה/ניסן/תשפ"א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79F4BC5B-1374-42E8-ABE7-F74C4B60F89F}" type="slidenum">
              <a:rPr lang="he-IL" smtClean="0"/>
              <a:t>‹#›</a:t>
            </a:fld>
            <a:endParaRPr lang="he-IL"/>
          </a:p>
        </p:txBody>
      </p:sp>
    </p:spTree>
    <p:extLst>
      <p:ext uri="{BB962C8B-B14F-4D97-AF65-F5344CB8AC3E}">
        <p14:creationId xmlns:p14="http://schemas.microsoft.com/office/powerpoint/2010/main" val="1140083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nchor="ct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34287107-6389-4885-8713-F987925FF6C1}" type="datetimeFigureOut">
              <a:rPr lang="he-IL" smtClean="0"/>
              <a:t>כ"ה/ניסן/תשפ"א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79F4BC5B-1374-42E8-ABE7-F74C4B60F89F}" type="slidenum">
              <a:rPr lang="he-IL" smtClean="0"/>
              <a:t>‹#›</a:t>
            </a:fld>
            <a:endParaRPr lang="he-IL"/>
          </a:p>
        </p:txBody>
      </p:sp>
    </p:spTree>
    <p:extLst>
      <p:ext uri="{BB962C8B-B14F-4D97-AF65-F5344CB8AC3E}">
        <p14:creationId xmlns:p14="http://schemas.microsoft.com/office/powerpoint/2010/main" val="377422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34287107-6389-4885-8713-F987925FF6C1}" type="datetimeFigureOut">
              <a:rPr lang="he-IL" smtClean="0"/>
              <a:t>כ"ה/ניסן/תשפ"א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79F4BC5B-1374-42E8-ABE7-F74C4B60F89F}" type="slidenum">
              <a:rPr lang="he-IL" smtClean="0"/>
              <a:t>‹#›</a:t>
            </a:fld>
            <a:endParaRPr lang="he-IL"/>
          </a:p>
        </p:txBody>
      </p:sp>
    </p:spTree>
    <p:extLst>
      <p:ext uri="{BB962C8B-B14F-4D97-AF65-F5344CB8AC3E}">
        <p14:creationId xmlns:p14="http://schemas.microsoft.com/office/powerpoint/2010/main" val="1702944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34287107-6389-4885-8713-F987925FF6C1}" type="datetimeFigureOut">
              <a:rPr lang="he-IL" smtClean="0"/>
              <a:t>כ"ה/ניסן/תשפ"א</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79F4BC5B-1374-42E8-ABE7-F74C4B60F89F}" type="slidenum">
              <a:rPr lang="he-IL" smtClean="0"/>
              <a:t>‹#›</a:t>
            </a:fld>
            <a:endParaRPr lang="he-IL"/>
          </a:p>
        </p:txBody>
      </p:sp>
    </p:spTree>
    <p:extLst>
      <p:ext uri="{BB962C8B-B14F-4D97-AF65-F5344CB8AC3E}">
        <p14:creationId xmlns:p14="http://schemas.microsoft.com/office/powerpoint/2010/main" val="3435448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34287107-6389-4885-8713-F987925FF6C1}" type="datetimeFigureOut">
              <a:rPr lang="he-IL" smtClean="0"/>
              <a:t>כ"ה/ניסן/תשפ"א</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79F4BC5B-1374-42E8-ABE7-F74C4B60F89F}" type="slidenum">
              <a:rPr lang="he-IL" smtClean="0"/>
              <a:t>‹#›</a:t>
            </a:fld>
            <a:endParaRPr lang="he-IL"/>
          </a:p>
        </p:txBody>
      </p:sp>
    </p:spTree>
    <p:extLst>
      <p:ext uri="{BB962C8B-B14F-4D97-AF65-F5344CB8AC3E}">
        <p14:creationId xmlns:p14="http://schemas.microsoft.com/office/powerpoint/2010/main" val="918394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34287107-6389-4885-8713-F987925FF6C1}" type="datetimeFigureOut">
              <a:rPr lang="he-IL" smtClean="0"/>
              <a:t>כ"ה/ניסן/תשפ"א</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79F4BC5B-1374-42E8-ABE7-F74C4B60F89F}" type="slidenum">
              <a:rPr lang="he-IL" smtClean="0"/>
              <a:t>‹#›</a:t>
            </a:fld>
            <a:endParaRPr lang="he-IL"/>
          </a:p>
        </p:txBody>
      </p:sp>
    </p:spTree>
    <p:extLst>
      <p:ext uri="{BB962C8B-B14F-4D97-AF65-F5344CB8AC3E}">
        <p14:creationId xmlns:p14="http://schemas.microsoft.com/office/powerpoint/2010/main" val="2501739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287107-6389-4885-8713-F987925FF6C1}" type="datetimeFigureOut">
              <a:rPr lang="he-IL" smtClean="0"/>
              <a:t>כ"ה/ניסן/תשפ"א</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79F4BC5B-1374-42E8-ABE7-F74C4B60F89F}" type="slidenum">
              <a:rPr lang="he-IL" smtClean="0"/>
              <a:t>‹#›</a:t>
            </a:fld>
            <a:endParaRPr lang="he-IL"/>
          </a:p>
        </p:txBody>
      </p:sp>
    </p:spTree>
    <p:extLst>
      <p:ext uri="{BB962C8B-B14F-4D97-AF65-F5344CB8AC3E}">
        <p14:creationId xmlns:p14="http://schemas.microsoft.com/office/powerpoint/2010/main" val="1733310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34287107-6389-4885-8713-F987925FF6C1}" type="datetimeFigureOut">
              <a:rPr lang="he-IL" smtClean="0"/>
              <a:t>כ"ה/ניסן/תשפ"א</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79F4BC5B-1374-42E8-ABE7-F74C4B60F89F}" type="slidenum">
              <a:rPr lang="he-IL" smtClean="0"/>
              <a:t>‹#›</a:t>
            </a:fld>
            <a:endParaRPr lang="he-IL"/>
          </a:p>
        </p:txBody>
      </p:sp>
    </p:spTree>
    <p:extLst>
      <p:ext uri="{BB962C8B-B14F-4D97-AF65-F5344CB8AC3E}">
        <p14:creationId xmlns:p14="http://schemas.microsoft.com/office/powerpoint/2010/main" val="983698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he-IL"/>
              <a:t>לחץ כדי לערוך סגנון כותרת של תבנית בסיס</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34287107-6389-4885-8713-F987925FF6C1}" type="datetimeFigureOut">
              <a:rPr lang="he-IL" smtClean="0"/>
              <a:t>כ"ה/ניסן/תשפ"א</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79F4BC5B-1374-42E8-ABE7-F74C4B60F89F}" type="slidenum">
              <a:rPr lang="he-IL" smtClean="0"/>
              <a:t>‹#›</a:t>
            </a:fld>
            <a:endParaRPr lang="he-IL"/>
          </a:p>
        </p:txBody>
      </p:sp>
    </p:spTree>
    <p:extLst>
      <p:ext uri="{BB962C8B-B14F-4D97-AF65-F5344CB8AC3E}">
        <p14:creationId xmlns:p14="http://schemas.microsoft.com/office/powerpoint/2010/main" val="1949811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34287107-6389-4885-8713-F987925FF6C1}" type="datetimeFigureOut">
              <a:rPr lang="he-IL" smtClean="0"/>
              <a:t>כ"ה/ניסן/תשפ"א</a:t>
            </a:fld>
            <a:endParaRPr lang="he-IL"/>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he-IL"/>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79F4BC5B-1374-42E8-ABE7-F74C4B60F89F}" type="slidenum">
              <a:rPr lang="he-IL" smtClean="0"/>
              <a:t>‹#›</a:t>
            </a:fld>
            <a:endParaRPr lang="he-IL"/>
          </a:p>
        </p:txBody>
      </p:sp>
    </p:spTree>
    <p:extLst>
      <p:ext uri="{BB962C8B-B14F-4D97-AF65-F5344CB8AC3E}">
        <p14:creationId xmlns:p14="http://schemas.microsoft.com/office/powerpoint/2010/main" val="2099190364"/>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l" defTabSz="457200" rtl="1" eaLnBrk="1" latinLnBrk="0" hangingPunct="1">
        <a:spcBef>
          <a:spcPct val="0"/>
        </a:spcBef>
        <a:buNone/>
        <a:defRPr sz="3600" kern="1200" cap="all">
          <a:ln w="3175" cmpd="sng">
            <a:noFill/>
          </a:ln>
          <a:solidFill>
            <a:schemeClr val="tx1"/>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hyperlink" Target="https://www.yadvashem.org/yv/he/exhibitions/bearing-witness/teddy-bear-mishu.asp#gallery" TargetMode="Externa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תיבת טקסט 5">
            <a:extLst>
              <a:ext uri="{FF2B5EF4-FFF2-40B4-BE49-F238E27FC236}">
                <a16:creationId xmlns:a16="http://schemas.microsoft.com/office/drawing/2014/main" xmlns="" id="{C10BD0C4-4A9B-4508-9BD0-E73617DD9CF1}"/>
              </a:ext>
            </a:extLst>
          </p:cNvPr>
          <p:cNvSpPr txBox="1"/>
          <p:nvPr/>
        </p:nvSpPr>
        <p:spPr>
          <a:xfrm flipH="1">
            <a:off x="3357397" y="576216"/>
            <a:ext cx="5137769" cy="523220"/>
          </a:xfrm>
          <a:prstGeom prst="rect">
            <a:avLst/>
          </a:prstGeom>
          <a:noFill/>
        </p:spPr>
        <p:txBody>
          <a:bodyPr wrap="square" rtlCol="1">
            <a:spAutoFit/>
          </a:bodyPr>
          <a:lstStyle/>
          <a:p>
            <a:r>
              <a:rPr lang="he-IL" sz="2800" b="1" dirty="0">
                <a:latin typeface="Arial" panose="020B0604020202020204" pitchFamily="34" charset="0"/>
                <a:cs typeface="Arial" panose="020B0604020202020204" pitchFamily="34" charset="0"/>
              </a:rPr>
              <a:t>זיכרון מבעד לעדשה – זיכרון מקוון</a:t>
            </a:r>
          </a:p>
        </p:txBody>
      </p:sp>
      <p:sp>
        <p:nvSpPr>
          <p:cNvPr id="13" name="תיבת טקסט 12">
            <a:extLst>
              <a:ext uri="{FF2B5EF4-FFF2-40B4-BE49-F238E27FC236}">
                <a16:creationId xmlns:a16="http://schemas.microsoft.com/office/drawing/2014/main" xmlns="" id="{808690FB-3B76-4F56-9967-A3DB682BEBFE}"/>
              </a:ext>
            </a:extLst>
          </p:cNvPr>
          <p:cNvSpPr txBox="1"/>
          <p:nvPr/>
        </p:nvSpPr>
        <p:spPr>
          <a:xfrm>
            <a:off x="1581437" y="2024305"/>
            <a:ext cx="8211378" cy="2862322"/>
          </a:xfrm>
          <a:prstGeom prst="rect">
            <a:avLst/>
          </a:prstGeom>
          <a:noFill/>
        </p:spPr>
        <p:txBody>
          <a:bodyPr wrap="square">
            <a:spAutoFit/>
          </a:bodyPr>
          <a:lstStyle/>
          <a:p>
            <a:pPr algn="ctr"/>
            <a:r>
              <a:rPr kumimoji="0" lang="he-IL" sz="6000" b="1" i="0" u="none" strike="noStrike" kern="1200" cap="none" spc="0" normalizeH="0" baseline="0" noProof="0" dirty="0">
                <a:ln>
                  <a:noFill/>
                </a:ln>
                <a:solidFill>
                  <a:prstClr val="black"/>
                </a:solidFill>
                <a:effectLst/>
                <a:uLnTx/>
                <a:uFillTx/>
                <a:latin typeface="Gisha" panose="020B0502040204020203" pitchFamily="34" charset="-79"/>
                <a:ea typeface="+mj-ea"/>
                <a:cs typeface="Gisha" panose="020B0502040204020203" pitchFamily="34" charset="-79"/>
              </a:rPr>
              <a:t>זיכרון מבעד לעדשה זיכרון מקוון</a:t>
            </a:r>
          </a:p>
          <a:p>
            <a:pPr algn="ctr"/>
            <a:r>
              <a:rPr lang="he-IL" sz="6000" b="1" dirty="0">
                <a:solidFill>
                  <a:prstClr val="black"/>
                </a:solidFill>
                <a:latin typeface="Gisha" panose="020B0502040204020203" pitchFamily="34" charset="-79"/>
                <a:ea typeface="+mj-ea"/>
                <a:cs typeface="Gisha" panose="020B0502040204020203" pitchFamily="34" charset="-79"/>
              </a:rPr>
              <a:t>2021</a:t>
            </a:r>
            <a:endParaRPr lang="he-IL" dirty="0"/>
          </a:p>
        </p:txBody>
      </p:sp>
      <p:grpSp>
        <p:nvGrpSpPr>
          <p:cNvPr id="8" name="קבוצה 7">
            <a:extLst>
              <a:ext uri="{FF2B5EF4-FFF2-40B4-BE49-F238E27FC236}">
                <a16:creationId xmlns:a16="http://schemas.microsoft.com/office/drawing/2014/main" xmlns="" id="{0366DAC1-3AC4-4E5D-BAEB-C15899B11280}"/>
              </a:ext>
            </a:extLst>
          </p:cNvPr>
          <p:cNvGrpSpPr/>
          <p:nvPr/>
        </p:nvGrpSpPr>
        <p:grpSpPr>
          <a:xfrm>
            <a:off x="110837" y="-39861"/>
            <a:ext cx="11478490" cy="1232154"/>
            <a:chOff x="110837" y="-39861"/>
            <a:chExt cx="11478490" cy="1232154"/>
          </a:xfrm>
        </p:grpSpPr>
        <p:pic>
          <p:nvPicPr>
            <p:cNvPr id="4" name="תמונה 3">
              <a:extLst>
                <a:ext uri="{FF2B5EF4-FFF2-40B4-BE49-F238E27FC236}">
                  <a16:creationId xmlns:a16="http://schemas.microsoft.com/office/drawing/2014/main" xmlns="" id="{D8B15847-CFAB-4761-8BEA-D16E7692764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837" y="-39861"/>
              <a:ext cx="2133600" cy="1232154"/>
            </a:xfrm>
            <a:prstGeom prst="rect">
              <a:avLst/>
            </a:prstGeom>
          </p:spPr>
        </p:pic>
        <p:pic>
          <p:nvPicPr>
            <p:cNvPr id="1026" name="Picture 2" descr="יד ושם - דף הבית">
              <a:extLst>
                <a:ext uri="{FF2B5EF4-FFF2-40B4-BE49-F238E27FC236}">
                  <a16:creationId xmlns:a16="http://schemas.microsoft.com/office/drawing/2014/main" xmlns="" id="{485B8BBF-5CAB-431E-BB7A-710ED69710D5}"/>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608127" y="185036"/>
              <a:ext cx="1981200" cy="9144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1411646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קבוצה 3">
            <a:extLst>
              <a:ext uri="{FF2B5EF4-FFF2-40B4-BE49-F238E27FC236}">
                <a16:creationId xmlns:a16="http://schemas.microsoft.com/office/drawing/2014/main" xmlns="" id="{7E5BE050-4AB8-4A86-BADF-1D9815510985}"/>
              </a:ext>
            </a:extLst>
          </p:cNvPr>
          <p:cNvGrpSpPr/>
          <p:nvPr/>
        </p:nvGrpSpPr>
        <p:grpSpPr>
          <a:xfrm>
            <a:off x="356755" y="77999"/>
            <a:ext cx="11478490" cy="1232154"/>
            <a:chOff x="110837" y="-39861"/>
            <a:chExt cx="11478490" cy="1232154"/>
          </a:xfrm>
        </p:grpSpPr>
        <p:pic>
          <p:nvPicPr>
            <p:cNvPr id="6" name="תמונה 5">
              <a:extLst>
                <a:ext uri="{FF2B5EF4-FFF2-40B4-BE49-F238E27FC236}">
                  <a16:creationId xmlns:a16="http://schemas.microsoft.com/office/drawing/2014/main" xmlns="" id="{0C23B31D-973F-400D-ADB9-6636F45DA2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837" y="-39861"/>
              <a:ext cx="2133600" cy="1232154"/>
            </a:xfrm>
            <a:prstGeom prst="rect">
              <a:avLst/>
            </a:prstGeom>
          </p:spPr>
        </p:pic>
        <p:pic>
          <p:nvPicPr>
            <p:cNvPr id="8" name="Picture 2" descr="יד ושם - דף הבית">
              <a:extLst>
                <a:ext uri="{FF2B5EF4-FFF2-40B4-BE49-F238E27FC236}">
                  <a16:creationId xmlns:a16="http://schemas.microsoft.com/office/drawing/2014/main" xmlns="" id="{699FBA5C-99DC-49DE-94D5-EA57C3D9E2C3}"/>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608127" y="185036"/>
              <a:ext cx="1981200" cy="914400"/>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תיבת טקסט 5">
            <a:extLst>
              <a:ext uri="{FF2B5EF4-FFF2-40B4-BE49-F238E27FC236}">
                <a16:creationId xmlns:a16="http://schemas.microsoft.com/office/drawing/2014/main" xmlns="" id="{7490EE15-79EB-48F4-B5E3-8CE7DF7CAAA2}"/>
              </a:ext>
            </a:extLst>
          </p:cNvPr>
          <p:cNvSpPr txBox="1"/>
          <p:nvPr/>
        </p:nvSpPr>
        <p:spPr>
          <a:xfrm flipH="1">
            <a:off x="3357397" y="576216"/>
            <a:ext cx="5137769" cy="523220"/>
          </a:xfrm>
          <a:prstGeom prst="rect">
            <a:avLst/>
          </a:prstGeom>
          <a:noFill/>
        </p:spPr>
        <p:txBody>
          <a:bodyPr wrap="square" rtlCol="1">
            <a:spAutoFit/>
          </a:bodyPr>
          <a:lstStyle/>
          <a:p>
            <a:r>
              <a:rPr lang="he-IL" sz="2800" b="1" dirty="0">
                <a:latin typeface="Arial" panose="020B0604020202020204" pitchFamily="34" charset="0"/>
                <a:cs typeface="Arial" panose="020B0604020202020204" pitchFamily="34" charset="0"/>
              </a:rPr>
              <a:t>זיכרון מבעד לעדשה – זיכרון מקוון</a:t>
            </a:r>
          </a:p>
        </p:txBody>
      </p:sp>
      <p:pic>
        <p:nvPicPr>
          <p:cNvPr id="3" name="תמונה 2">
            <a:extLst>
              <a:ext uri="{FF2B5EF4-FFF2-40B4-BE49-F238E27FC236}">
                <a16:creationId xmlns:a16="http://schemas.microsoft.com/office/drawing/2014/main" xmlns="" id="{FACD2102-70E1-4317-896E-B0963431D6C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2548" y="1682369"/>
            <a:ext cx="5347362" cy="3819544"/>
          </a:xfrm>
          <a:prstGeom prst="rect">
            <a:avLst/>
          </a:prstGeom>
        </p:spPr>
      </p:pic>
      <p:sp>
        <p:nvSpPr>
          <p:cNvPr id="2" name="מלבן 1">
            <a:extLst>
              <a:ext uri="{FF2B5EF4-FFF2-40B4-BE49-F238E27FC236}">
                <a16:creationId xmlns:a16="http://schemas.microsoft.com/office/drawing/2014/main" xmlns="" id="{D7EAD9FF-13A5-4853-9393-D3E9FE3FA2C2}"/>
              </a:ext>
            </a:extLst>
          </p:cNvPr>
          <p:cNvSpPr/>
          <p:nvPr/>
        </p:nvSpPr>
        <p:spPr>
          <a:xfrm>
            <a:off x="6096000" y="1682369"/>
            <a:ext cx="5137769" cy="426270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rtl="1"/>
            <a:r>
              <a:rPr lang="he-IL" sz="2400" b="1" dirty="0">
                <a:solidFill>
                  <a:srgbClr val="212121"/>
                </a:solidFill>
                <a:latin typeface="Arial" panose="020B0604020202020204" pitchFamily="34" charset="0"/>
              </a:rPr>
              <a:t>אורט הנרי </a:t>
            </a:r>
            <a:r>
              <a:rPr lang="he-IL" sz="2400" b="1" dirty="0" err="1">
                <a:solidFill>
                  <a:srgbClr val="212121"/>
                </a:solidFill>
                <a:latin typeface="Arial" panose="020B0604020202020204" pitchFamily="34" charset="0"/>
              </a:rPr>
              <a:t>רונסון</a:t>
            </a:r>
            <a:r>
              <a:rPr lang="he-IL" sz="2400" b="1" dirty="0">
                <a:solidFill>
                  <a:srgbClr val="212121"/>
                </a:solidFill>
                <a:latin typeface="Arial" panose="020B0604020202020204" pitchFamily="34" charset="0"/>
              </a:rPr>
              <a:t> אשקלון</a:t>
            </a:r>
            <a:endParaRPr lang="he-IL" sz="2400" dirty="0">
              <a:solidFill>
                <a:srgbClr val="212121"/>
              </a:solidFill>
              <a:latin typeface="Lato"/>
            </a:endParaRPr>
          </a:p>
          <a:p>
            <a:r>
              <a:rPr lang="he-IL" sz="1100" dirty="0">
                <a:solidFill>
                  <a:srgbClr val="212121"/>
                </a:solidFill>
                <a:latin typeface="Lato"/>
              </a:rPr>
              <a:t/>
            </a:r>
            <a:br>
              <a:rPr lang="he-IL" sz="1100" dirty="0">
                <a:solidFill>
                  <a:srgbClr val="212121"/>
                </a:solidFill>
                <a:latin typeface="Lato"/>
              </a:rPr>
            </a:br>
            <a:r>
              <a:rPr lang="he-IL" sz="1100" dirty="0">
                <a:solidFill>
                  <a:srgbClr val="212121"/>
                </a:solidFill>
                <a:latin typeface="Lato"/>
              </a:rPr>
              <a:t/>
            </a:r>
            <a:br>
              <a:rPr lang="he-IL" sz="1100" dirty="0">
                <a:solidFill>
                  <a:srgbClr val="212121"/>
                </a:solidFill>
                <a:latin typeface="Lato"/>
              </a:rPr>
            </a:br>
            <a:endParaRPr lang="he-IL" sz="1100" dirty="0">
              <a:solidFill>
                <a:srgbClr val="212121"/>
              </a:solidFill>
              <a:latin typeface="Lato"/>
            </a:endParaRPr>
          </a:p>
          <a:p>
            <a:pPr algn="just" rtl="1"/>
            <a:r>
              <a:rPr lang="he-IL" b="1" dirty="0">
                <a:solidFill>
                  <a:srgbClr val="212121"/>
                </a:solidFill>
                <a:latin typeface="Arial" panose="020B0604020202020204" pitchFamily="34" charset="0"/>
              </a:rPr>
              <a:t>שמות התלמידים: </a:t>
            </a:r>
            <a:r>
              <a:rPr lang="he-IL" dirty="0" err="1">
                <a:solidFill>
                  <a:srgbClr val="212121"/>
                </a:solidFill>
                <a:latin typeface="Arial" panose="020B0604020202020204" pitchFamily="34" charset="0"/>
              </a:rPr>
              <a:t>מתנאל</a:t>
            </a:r>
            <a:r>
              <a:rPr lang="he-IL" dirty="0">
                <a:solidFill>
                  <a:srgbClr val="212121"/>
                </a:solidFill>
                <a:latin typeface="Arial" panose="020B0604020202020204" pitchFamily="34" charset="0"/>
              </a:rPr>
              <a:t> משה, ניר לוי אגם </a:t>
            </a:r>
            <a:r>
              <a:rPr lang="he-IL" dirty="0" err="1">
                <a:solidFill>
                  <a:srgbClr val="212121"/>
                </a:solidFill>
                <a:latin typeface="Arial" panose="020B0604020202020204" pitchFamily="34" charset="0"/>
              </a:rPr>
              <a:t>שאקיר</a:t>
            </a:r>
            <a:r>
              <a:rPr lang="he-IL" dirty="0">
                <a:solidFill>
                  <a:srgbClr val="212121"/>
                </a:solidFill>
                <a:latin typeface="Arial" panose="020B0604020202020204" pitchFamily="34" charset="0"/>
              </a:rPr>
              <a:t>, </a:t>
            </a:r>
            <a:r>
              <a:rPr lang="he-IL" dirty="0" err="1">
                <a:solidFill>
                  <a:srgbClr val="212121"/>
                </a:solidFill>
                <a:latin typeface="Arial" panose="020B0604020202020204" pitchFamily="34" charset="0"/>
              </a:rPr>
              <a:t>ארטיום</a:t>
            </a:r>
            <a:r>
              <a:rPr lang="he-IL" dirty="0">
                <a:solidFill>
                  <a:srgbClr val="212121"/>
                </a:solidFill>
                <a:latin typeface="Arial" panose="020B0604020202020204" pitchFamily="34" charset="0"/>
              </a:rPr>
              <a:t> </a:t>
            </a:r>
            <a:r>
              <a:rPr lang="he-IL" dirty="0" err="1">
                <a:solidFill>
                  <a:srgbClr val="212121"/>
                </a:solidFill>
                <a:latin typeface="Arial" panose="020B0604020202020204" pitchFamily="34" charset="0"/>
              </a:rPr>
              <a:t>גולובין</a:t>
            </a:r>
            <a:r>
              <a:rPr lang="he-IL" dirty="0">
                <a:solidFill>
                  <a:srgbClr val="212121"/>
                </a:solidFill>
                <a:latin typeface="Arial" panose="020B0604020202020204" pitchFamily="34" charset="0"/>
              </a:rPr>
              <a:t> , מוריאל פדלון.</a:t>
            </a:r>
            <a:endParaRPr lang="he-IL" sz="1100" dirty="0">
              <a:solidFill>
                <a:srgbClr val="212121"/>
              </a:solidFill>
              <a:latin typeface="Lato"/>
            </a:endParaRPr>
          </a:p>
          <a:p>
            <a:pPr algn="just" rtl="1"/>
            <a:r>
              <a:rPr lang="he-IL" sz="1100" dirty="0">
                <a:solidFill>
                  <a:srgbClr val="212121"/>
                </a:solidFill>
                <a:latin typeface="Lato"/>
              </a:rPr>
              <a:t/>
            </a:r>
            <a:br>
              <a:rPr lang="he-IL" sz="1100" dirty="0">
                <a:solidFill>
                  <a:srgbClr val="212121"/>
                </a:solidFill>
                <a:latin typeface="Lato"/>
              </a:rPr>
            </a:br>
            <a:endParaRPr lang="he-IL" sz="1100" dirty="0">
              <a:solidFill>
                <a:srgbClr val="212121"/>
              </a:solidFill>
              <a:latin typeface="Lato"/>
            </a:endParaRPr>
          </a:p>
          <a:p>
            <a:pPr algn="just" rtl="1"/>
            <a:r>
              <a:rPr lang="he-IL" b="1" dirty="0">
                <a:solidFill>
                  <a:srgbClr val="212121"/>
                </a:solidFill>
                <a:latin typeface="Arial" panose="020B0604020202020204" pitchFamily="34" charset="0"/>
              </a:rPr>
              <a:t>שם היצירה:</a:t>
            </a:r>
            <a:endParaRPr lang="he-IL" sz="1100" dirty="0">
              <a:solidFill>
                <a:srgbClr val="212121"/>
              </a:solidFill>
              <a:latin typeface="Lato"/>
            </a:endParaRPr>
          </a:p>
          <a:p>
            <a:pPr algn="just" rtl="1"/>
            <a:r>
              <a:rPr lang="he-IL" b="1" dirty="0">
                <a:solidFill>
                  <a:srgbClr val="212121"/>
                </a:solidFill>
                <a:latin typeface="Arial" panose="020B0604020202020204" pitchFamily="34" charset="0"/>
              </a:rPr>
              <a:t>"היה לך לאות על ידך ולזיכרון בין עיניך</a:t>
            </a:r>
            <a:r>
              <a:rPr lang="he-IL" b="1" dirty="0">
                <a:solidFill>
                  <a:srgbClr val="000000"/>
                </a:solidFill>
                <a:latin typeface="Arial" panose="020B0604020202020204" pitchFamily="34" charset="0"/>
              </a:rPr>
              <a:t> "</a:t>
            </a:r>
            <a:endParaRPr lang="he-IL" sz="1100" dirty="0">
              <a:solidFill>
                <a:srgbClr val="212121"/>
              </a:solidFill>
              <a:latin typeface="Lato"/>
            </a:endParaRPr>
          </a:p>
          <a:p>
            <a:pPr algn="just" rtl="1"/>
            <a:r>
              <a:rPr lang="he-IL" sz="1100" dirty="0">
                <a:solidFill>
                  <a:srgbClr val="212121"/>
                </a:solidFill>
                <a:latin typeface="Lato"/>
              </a:rPr>
              <a:t/>
            </a:r>
            <a:br>
              <a:rPr lang="he-IL" sz="1100" dirty="0">
                <a:solidFill>
                  <a:srgbClr val="212121"/>
                </a:solidFill>
                <a:latin typeface="Lato"/>
              </a:rPr>
            </a:br>
            <a:endParaRPr lang="he-IL" sz="1100" dirty="0">
              <a:solidFill>
                <a:srgbClr val="212121"/>
              </a:solidFill>
              <a:latin typeface="Lato"/>
            </a:endParaRPr>
          </a:p>
          <a:p>
            <a:pPr algn="just" rtl="1"/>
            <a:r>
              <a:rPr lang="he-IL" b="1" dirty="0">
                <a:solidFill>
                  <a:srgbClr val="000000"/>
                </a:solidFill>
                <a:latin typeface="Arial" panose="020B0604020202020204" pitchFamily="34" charset="0"/>
              </a:rPr>
              <a:t>המסר:</a:t>
            </a:r>
            <a:endParaRPr lang="he-IL" sz="1100" dirty="0">
              <a:solidFill>
                <a:srgbClr val="212121"/>
              </a:solidFill>
              <a:latin typeface="Lato"/>
            </a:endParaRPr>
          </a:p>
          <a:p>
            <a:pPr algn="just" rtl="1"/>
            <a:r>
              <a:rPr lang="he-IL" sz="1400" dirty="0">
                <a:solidFill>
                  <a:srgbClr val="212121"/>
                </a:solidFill>
                <a:latin typeface="Arial" panose="020B0604020202020204" pitchFamily="34" charset="0"/>
              </a:rPr>
              <a:t>הדת מחזיקה את הנפש גם ברגעים קשים.</a:t>
            </a:r>
          </a:p>
          <a:p>
            <a:pPr algn="just" rtl="1"/>
            <a:r>
              <a:rPr lang="he-IL" sz="1400" dirty="0">
                <a:solidFill>
                  <a:srgbClr val="212121"/>
                </a:solidFill>
                <a:latin typeface="Arial" panose="020B0604020202020204" pitchFamily="34" charset="0"/>
              </a:rPr>
              <a:t>לקחנו תמונה מארכיון יד ושם והוספנו תמונה נוספת של תפילין עם עיצוב גרפי.</a:t>
            </a:r>
          </a:p>
          <a:p>
            <a:pPr algn="just" rtl="1"/>
            <a:r>
              <a:rPr lang="he-IL" sz="1400" dirty="0">
                <a:solidFill>
                  <a:srgbClr val="212121"/>
                </a:solidFill>
                <a:latin typeface="Arial" panose="020B0604020202020204" pitchFamily="34" charset="0"/>
              </a:rPr>
              <a:t>התמונה מתחברת לתפיסת העולם שלנו כשומרי מסורת</a:t>
            </a:r>
          </a:p>
          <a:p>
            <a:pPr algn="just" rtl="1"/>
            <a:r>
              <a:rPr lang="he-IL" sz="1400" dirty="0">
                <a:solidFill>
                  <a:srgbClr val="212121"/>
                </a:solidFill>
                <a:latin typeface="Arial" panose="020B0604020202020204" pitchFamily="34" charset="0"/>
              </a:rPr>
              <a:t>בחרנו להתייחס גם להתעללויות וגם לתשמישי הקדושה.</a:t>
            </a:r>
          </a:p>
        </p:txBody>
      </p:sp>
    </p:spTree>
    <p:extLst>
      <p:ext uri="{BB962C8B-B14F-4D97-AF65-F5344CB8AC3E}">
        <p14:creationId xmlns:p14="http://schemas.microsoft.com/office/powerpoint/2010/main" val="29728941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קבוצה 5">
            <a:extLst>
              <a:ext uri="{FF2B5EF4-FFF2-40B4-BE49-F238E27FC236}">
                <a16:creationId xmlns:a16="http://schemas.microsoft.com/office/drawing/2014/main" xmlns="" id="{CF1B50CA-58A7-43F7-973B-33973A198A6D}"/>
              </a:ext>
            </a:extLst>
          </p:cNvPr>
          <p:cNvGrpSpPr/>
          <p:nvPr/>
        </p:nvGrpSpPr>
        <p:grpSpPr>
          <a:xfrm>
            <a:off x="356755" y="77999"/>
            <a:ext cx="11478490" cy="1232154"/>
            <a:chOff x="110837" y="-39861"/>
            <a:chExt cx="11478490" cy="1232154"/>
          </a:xfrm>
        </p:grpSpPr>
        <p:pic>
          <p:nvPicPr>
            <p:cNvPr id="8" name="תמונה 7">
              <a:extLst>
                <a:ext uri="{FF2B5EF4-FFF2-40B4-BE49-F238E27FC236}">
                  <a16:creationId xmlns:a16="http://schemas.microsoft.com/office/drawing/2014/main" xmlns="" id="{886006B8-D981-40CD-84DE-99C23F172FE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837" y="-39861"/>
              <a:ext cx="2133600" cy="1232154"/>
            </a:xfrm>
            <a:prstGeom prst="rect">
              <a:avLst/>
            </a:prstGeom>
          </p:spPr>
        </p:pic>
        <p:pic>
          <p:nvPicPr>
            <p:cNvPr id="9" name="Picture 2" descr="יד ושם - דף הבית">
              <a:extLst>
                <a:ext uri="{FF2B5EF4-FFF2-40B4-BE49-F238E27FC236}">
                  <a16:creationId xmlns:a16="http://schemas.microsoft.com/office/drawing/2014/main" xmlns="" id="{A1D69FF2-936A-4E37-A8A1-6F349E3068D4}"/>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608127" y="185036"/>
              <a:ext cx="1981200" cy="914400"/>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תיבת טקסט 5">
            <a:extLst>
              <a:ext uri="{FF2B5EF4-FFF2-40B4-BE49-F238E27FC236}">
                <a16:creationId xmlns:a16="http://schemas.microsoft.com/office/drawing/2014/main" xmlns="" id="{4AB2649C-7AB3-41DF-A534-04C1F4DE72C2}"/>
              </a:ext>
            </a:extLst>
          </p:cNvPr>
          <p:cNvSpPr txBox="1"/>
          <p:nvPr/>
        </p:nvSpPr>
        <p:spPr>
          <a:xfrm flipH="1">
            <a:off x="3357397" y="576216"/>
            <a:ext cx="5137769" cy="523220"/>
          </a:xfrm>
          <a:prstGeom prst="rect">
            <a:avLst/>
          </a:prstGeom>
          <a:noFill/>
        </p:spPr>
        <p:txBody>
          <a:bodyPr wrap="square" rtlCol="1">
            <a:spAutoFit/>
          </a:bodyPr>
          <a:lstStyle/>
          <a:p>
            <a:r>
              <a:rPr lang="he-IL" sz="2800" b="1" dirty="0">
                <a:latin typeface="Arial" panose="020B0604020202020204" pitchFamily="34" charset="0"/>
                <a:cs typeface="Arial" panose="020B0604020202020204" pitchFamily="34" charset="0"/>
              </a:rPr>
              <a:t>זיכרון מבעד לעדשה – זיכרון מקוון</a:t>
            </a:r>
          </a:p>
        </p:txBody>
      </p:sp>
      <p:pic>
        <p:nvPicPr>
          <p:cNvPr id="5" name="תמונה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71762" y="1388531"/>
            <a:ext cx="4264775" cy="5117729"/>
          </a:xfrm>
          <a:prstGeom prst="rect">
            <a:avLst/>
          </a:prstGeom>
        </p:spPr>
      </p:pic>
      <p:sp>
        <p:nvSpPr>
          <p:cNvPr id="2" name="מלבן 1">
            <a:extLst>
              <a:ext uri="{FF2B5EF4-FFF2-40B4-BE49-F238E27FC236}">
                <a16:creationId xmlns:a16="http://schemas.microsoft.com/office/drawing/2014/main" xmlns="" id="{07D151F6-D7D9-482D-A368-E1766111358A}"/>
              </a:ext>
            </a:extLst>
          </p:cNvPr>
          <p:cNvSpPr/>
          <p:nvPr/>
        </p:nvSpPr>
        <p:spPr>
          <a:xfrm>
            <a:off x="5577086" y="1310153"/>
            <a:ext cx="6359809" cy="504176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rtl="1"/>
            <a:r>
              <a:rPr lang="he-IL" sz="2400" b="1" dirty="0">
                <a:solidFill>
                  <a:srgbClr val="212121"/>
                </a:solidFill>
                <a:latin typeface="Arial" panose="020B0604020202020204" pitchFamily="34" charset="0"/>
              </a:rPr>
              <a:t>אורט חולון</a:t>
            </a:r>
            <a:endParaRPr lang="he-IL" sz="1100" dirty="0">
              <a:solidFill>
                <a:srgbClr val="212121"/>
              </a:solidFill>
              <a:latin typeface="Lato"/>
            </a:endParaRPr>
          </a:p>
          <a:p>
            <a:endParaRPr lang="he-IL" sz="1100" dirty="0">
              <a:solidFill>
                <a:srgbClr val="212121"/>
              </a:solidFill>
              <a:latin typeface="Lato"/>
            </a:endParaRPr>
          </a:p>
          <a:p>
            <a:pPr algn="just" rtl="1"/>
            <a:r>
              <a:rPr lang="he-IL" b="1" dirty="0">
                <a:solidFill>
                  <a:srgbClr val="212121"/>
                </a:solidFill>
                <a:latin typeface="Arial" panose="020B0604020202020204" pitchFamily="34" charset="0"/>
              </a:rPr>
              <a:t>שמות התלמידים: </a:t>
            </a:r>
            <a:r>
              <a:rPr lang="he-IL" dirty="0">
                <a:solidFill>
                  <a:srgbClr val="000000"/>
                </a:solidFill>
                <a:latin typeface="Arial" panose="020B0604020202020204" pitchFamily="34" charset="0"/>
              </a:rPr>
              <a:t>אלון </a:t>
            </a:r>
            <a:r>
              <a:rPr lang="he-IL" dirty="0" err="1">
                <a:solidFill>
                  <a:srgbClr val="000000"/>
                </a:solidFill>
                <a:latin typeface="Arial" panose="020B0604020202020204" pitchFamily="34" charset="0"/>
              </a:rPr>
              <a:t>גורדין</a:t>
            </a:r>
            <a:r>
              <a:rPr lang="he-IL" dirty="0">
                <a:solidFill>
                  <a:srgbClr val="000000"/>
                </a:solidFill>
                <a:latin typeface="Arial" panose="020B0604020202020204" pitchFamily="34" charset="0"/>
              </a:rPr>
              <a:t>, גלבוע כהן</a:t>
            </a:r>
            <a:endParaRPr lang="he-IL" sz="1100" dirty="0">
              <a:solidFill>
                <a:srgbClr val="212121"/>
              </a:solidFill>
              <a:latin typeface="Lato"/>
            </a:endParaRPr>
          </a:p>
          <a:p>
            <a:pPr algn="just" rtl="1"/>
            <a:endParaRPr lang="he-IL" sz="1100" dirty="0">
              <a:solidFill>
                <a:srgbClr val="212121"/>
              </a:solidFill>
              <a:latin typeface="Lato"/>
            </a:endParaRPr>
          </a:p>
          <a:p>
            <a:pPr algn="just" rtl="1"/>
            <a:r>
              <a:rPr lang="he-IL" b="1" dirty="0">
                <a:solidFill>
                  <a:srgbClr val="212121"/>
                </a:solidFill>
                <a:latin typeface="Arial" panose="020B0604020202020204" pitchFamily="34" charset="0"/>
              </a:rPr>
              <a:t>שם </a:t>
            </a:r>
            <a:r>
              <a:rPr lang="he-IL" b="1" dirty="0" err="1">
                <a:solidFill>
                  <a:srgbClr val="212121"/>
                </a:solidFill>
                <a:latin typeface="Arial" panose="020B0604020202020204" pitchFamily="34" charset="0"/>
              </a:rPr>
              <a:t>היצירה:"</a:t>
            </a:r>
            <a:r>
              <a:rPr lang="he-IL" b="1" dirty="0" err="1">
                <a:solidFill>
                  <a:srgbClr val="000000"/>
                </a:solidFill>
                <a:latin typeface="Arial" panose="020B0604020202020204" pitchFamily="34" charset="0"/>
              </a:rPr>
              <a:t>לפני</a:t>
            </a:r>
            <a:r>
              <a:rPr lang="he-IL" b="1" dirty="0">
                <a:solidFill>
                  <a:srgbClr val="000000"/>
                </a:solidFill>
                <a:latin typeface="Arial" panose="020B0604020202020204" pitchFamily="34" charset="0"/>
              </a:rPr>
              <a:t> שהזיכרון ייעלם"</a:t>
            </a:r>
            <a:endParaRPr lang="he-IL" b="1" dirty="0">
              <a:solidFill>
                <a:srgbClr val="212121"/>
              </a:solidFill>
              <a:latin typeface="Lato"/>
            </a:endParaRPr>
          </a:p>
          <a:p>
            <a:pPr algn="just" rtl="1"/>
            <a:endParaRPr lang="he-IL" sz="1100" dirty="0">
              <a:solidFill>
                <a:srgbClr val="212121"/>
              </a:solidFill>
              <a:latin typeface="Lato"/>
            </a:endParaRPr>
          </a:p>
          <a:p>
            <a:pPr algn="just" rtl="1"/>
            <a:r>
              <a:rPr lang="he-IL" b="1" dirty="0">
                <a:solidFill>
                  <a:srgbClr val="000000"/>
                </a:solidFill>
                <a:latin typeface="Arial" panose="020B0604020202020204" pitchFamily="34" charset="0"/>
              </a:rPr>
              <a:t>המסר: </a:t>
            </a:r>
            <a:r>
              <a:rPr lang="he-IL" sz="1400" dirty="0">
                <a:solidFill>
                  <a:srgbClr val="000000"/>
                </a:solidFill>
                <a:latin typeface="Arial" panose="020B0604020202020204" pitchFamily="34" charset="0"/>
                <a:cs typeface="Arial" panose="020B0604020202020204" pitchFamily="34" charset="0"/>
              </a:rPr>
              <a:t>הזמן אוזל, חייבים לבקר ולשמוע את סיפור הניצולים לפני ש...</a:t>
            </a:r>
          </a:p>
          <a:p>
            <a:pPr algn="r" rtl="1">
              <a:lnSpc>
                <a:spcPct val="107000"/>
              </a:lnSpc>
              <a:spcAft>
                <a:spcPts val="800"/>
              </a:spcAft>
            </a:pPr>
            <a:r>
              <a:rPr lang="he-IL"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בכרזה ישנם מספר אלמנטים המסבירים ומסייעים להבין את המסר שבה:</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r" rtl="1" fontAlgn="base">
              <a:lnSpc>
                <a:spcPct val="107000"/>
              </a:lnSpc>
              <a:spcAft>
                <a:spcPts val="800"/>
              </a:spcAft>
              <a:tabLst>
                <a:tab pos="457200" algn="l"/>
              </a:tabLst>
            </a:pPr>
            <a:r>
              <a:rPr lang="he-IL"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בכרזה </a:t>
            </a:r>
            <a:r>
              <a:rPr lang="he-IL"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שלוש תמונות</a:t>
            </a:r>
            <a:r>
              <a:rPr lang="he-IL"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אשר צולמו בביתה של </a:t>
            </a:r>
            <a:r>
              <a:rPr lang="he-IL" sz="1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מרילה</a:t>
            </a:r>
            <a:r>
              <a:rPr lang="he-IL"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ניצולת השואה. </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lvl="0" algn="r" rtl="1" fontAlgn="base">
              <a:spcAft>
                <a:spcPts val="800"/>
              </a:spcAft>
              <a:buSzPts val="1000"/>
              <a:buFont typeface="Symbol" panose="05050102010706020507" pitchFamily="18" charset="2"/>
              <a:buChar char=""/>
              <a:tabLst>
                <a:tab pos="457200" algn="l"/>
              </a:tabLst>
            </a:pPr>
            <a:r>
              <a:rPr lang="he-IL"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התמונה הראשונה והעליונה, הקטנה שבהם, מציגה את </a:t>
            </a:r>
            <a:r>
              <a:rPr lang="he-IL" sz="1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מרילה</a:t>
            </a:r>
            <a:r>
              <a:rPr lang="he-IL"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בביתה, יושבת על הספה לבדה, כשהחיוך נעדר מפניה.</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lvl="0" algn="r" rtl="1" fontAlgn="base">
              <a:spcAft>
                <a:spcPts val="800"/>
              </a:spcAft>
              <a:buSzPts val="1000"/>
              <a:buFont typeface="Symbol" panose="05050102010706020507" pitchFamily="18" charset="2"/>
              <a:buChar char=""/>
              <a:tabLst>
                <a:tab pos="457200" algn="l"/>
              </a:tabLst>
            </a:pPr>
            <a:r>
              <a:rPr lang="he-IL"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התמונה </a:t>
            </a:r>
            <a:r>
              <a:rPr lang="he-IL" sz="1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השניה</a:t>
            </a:r>
            <a:r>
              <a:rPr lang="he-IL"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והאמצעית, גדולה יותר, זו תמונה שצולמה עם שניים מתלמידי הכיתה, ערן נמני ונועה ברק, שהגיעו לבקרה, להקשיב ולשאול ואף הביאו עימם מתנה. בתמונה זו ניתן לראות את כלל הנוכחים ישובים על הספה, מחייכים והיא הרמונית יותר מזו הראשונה.</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lvl="0" algn="r" rtl="1" fontAlgn="base">
              <a:buSzPts val="1000"/>
              <a:buFont typeface="Symbol" panose="05050102010706020507" pitchFamily="18" charset="2"/>
              <a:buChar char=""/>
              <a:tabLst>
                <a:tab pos="457200" algn="l"/>
              </a:tabLst>
            </a:pPr>
            <a:r>
              <a:rPr lang="he-IL"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התמונה האחרונה והתחתונה, הגדולה מכולן, מציגה את הספה, ריקה מאדם.</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algn="r" rtl="1"/>
            <a:r>
              <a:rPr lang="he-IL"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רצף התמונות מייצג סדר כרונולוגי, שבו בהיעדר מבקרים ונוכחים בעולמם של ניצולי השואה המעטים, כזה שבו הריק מאוד גדול ועצוב, ורק כאשר מתעניינים בשלומם ושומרים עימם על קשר, החיוך חוזר אל פניהם. התמונה התחתונה שבה אין עוד אדם, מבקשת להזכיר לכלל, שהזמן הולך ואוזל, עוד מעט כבר לא יהיו מי שיוכלו לספר את הסיפור של הניצולים ומשפחותיהם.  </a:t>
            </a:r>
            <a:endParaRPr lang="he-IL" sz="1400" dirty="0">
              <a:solidFill>
                <a:srgbClr val="21212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16701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קבוצה 3">
            <a:extLst>
              <a:ext uri="{FF2B5EF4-FFF2-40B4-BE49-F238E27FC236}">
                <a16:creationId xmlns:a16="http://schemas.microsoft.com/office/drawing/2014/main" xmlns="" id="{7E5BE050-4AB8-4A86-BADF-1D9815510985}"/>
              </a:ext>
            </a:extLst>
          </p:cNvPr>
          <p:cNvGrpSpPr/>
          <p:nvPr/>
        </p:nvGrpSpPr>
        <p:grpSpPr>
          <a:xfrm>
            <a:off x="356755" y="77999"/>
            <a:ext cx="11478490" cy="1232154"/>
            <a:chOff x="110837" y="-39861"/>
            <a:chExt cx="11478490" cy="1232154"/>
          </a:xfrm>
        </p:grpSpPr>
        <p:pic>
          <p:nvPicPr>
            <p:cNvPr id="6" name="תמונה 5">
              <a:extLst>
                <a:ext uri="{FF2B5EF4-FFF2-40B4-BE49-F238E27FC236}">
                  <a16:creationId xmlns:a16="http://schemas.microsoft.com/office/drawing/2014/main" xmlns="" id="{0C23B31D-973F-400D-ADB9-6636F45DA2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837" y="-39861"/>
              <a:ext cx="2133600" cy="1232154"/>
            </a:xfrm>
            <a:prstGeom prst="rect">
              <a:avLst/>
            </a:prstGeom>
          </p:spPr>
        </p:pic>
        <p:pic>
          <p:nvPicPr>
            <p:cNvPr id="8" name="Picture 2" descr="יד ושם - דף הבית">
              <a:extLst>
                <a:ext uri="{FF2B5EF4-FFF2-40B4-BE49-F238E27FC236}">
                  <a16:creationId xmlns:a16="http://schemas.microsoft.com/office/drawing/2014/main" xmlns="" id="{699FBA5C-99DC-49DE-94D5-EA57C3D9E2C3}"/>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608127" y="185036"/>
              <a:ext cx="1981200" cy="914400"/>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תיבת טקסט 5">
            <a:extLst>
              <a:ext uri="{FF2B5EF4-FFF2-40B4-BE49-F238E27FC236}">
                <a16:creationId xmlns:a16="http://schemas.microsoft.com/office/drawing/2014/main" xmlns="" id="{7490EE15-79EB-48F4-B5E3-8CE7DF7CAAA2}"/>
              </a:ext>
            </a:extLst>
          </p:cNvPr>
          <p:cNvSpPr txBox="1"/>
          <p:nvPr/>
        </p:nvSpPr>
        <p:spPr>
          <a:xfrm flipH="1">
            <a:off x="3357397" y="576216"/>
            <a:ext cx="5137769" cy="523220"/>
          </a:xfrm>
          <a:prstGeom prst="rect">
            <a:avLst/>
          </a:prstGeom>
          <a:noFill/>
        </p:spPr>
        <p:txBody>
          <a:bodyPr wrap="square" rtlCol="1">
            <a:spAutoFit/>
          </a:bodyPr>
          <a:lstStyle/>
          <a:p>
            <a:r>
              <a:rPr lang="he-IL" sz="2800" b="1" dirty="0">
                <a:latin typeface="Arial" panose="020B0604020202020204" pitchFamily="34" charset="0"/>
                <a:cs typeface="Arial" panose="020B0604020202020204" pitchFamily="34" charset="0"/>
              </a:rPr>
              <a:t>זיכרון מבעד לעדשה – זיכרון מקוון</a:t>
            </a:r>
          </a:p>
        </p:txBody>
      </p:sp>
      <p:pic>
        <p:nvPicPr>
          <p:cNvPr id="5" name="תמונה 4">
            <a:extLst>
              <a:ext uri="{FF2B5EF4-FFF2-40B4-BE49-F238E27FC236}">
                <a16:creationId xmlns:a16="http://schemas.microsoft.com/office/drawing/2014/main" xmlns="" id="{E8F6650D-E74B-44D9-8113-4D5D51B5635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37766" y="1750425"/>
            <a:ext cx="3314547" cy="4689566"/>
          </a:xfrm>
          <a:prstGeom prst="rect">
            <a:avLst/>
          </a:prstGeom>
        </p:spPr>
      </p:pic>
      <p:sp>
        <p:nvSpPr>
          <p:cNvPr id="7" name="מלבן 6">
            <a:extLst>
              <a:ext uri="{FF2B5EF4-FFF2-40B4-BE49-F238E27FC236}">
                <a16:creationId xmlns:a16="http://schemas.microsoft.com/office/drawing/2014/main" xmlns="" id="{418BDB52-47AE-42E8-9CC0-0C1ABEABEA0D}"/>
              </a:ext>
            </a:extLst>
          </p:cNvPr>
          <p:cNvSpPr/>
          <p:nvPr/>
        </p:nvSpPr>
        <p:spPr>
          <a:xfrm>
            <a:off x="5447166" y="1372805"/>
            <a:ext cx="6096000" cy="4124206"/>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lgn="just" rtl="1" fontAlgn="t"/>
            <a:r>
              <a:rPr lang="he-IL" sz="2400" b="1" dirty="0">
                <a:solidFill>
                  <a:srgbClr val="212121"/>
                </a:solidFill>
                <a:latin typeface="Arial" panose="020B0604020202020204" pitchFamily="34" charset="0"/>
              </a:rPr>
              <a:t>אורט שפירא כפר סבא</a:t>
            </a:r>
            <a:endParaRPr lang="he-IL" sz="2400" dirty="0">
              <a:solidFill>
                <a:srgbClr val="212121"/>
              </a:solidFill>
              <a:latin typeface="Lato"/>
            </a:endParaRPr>
          </a:p>
          <a:p>
            <a:pPr algn="just" rtl="1" fontAlgn="t"/>
            <a:r>
              <a:rPr lang="he-IL" sz="1100" dirty="0">
                <a:solidFill>
                  <a:srgbClr val="212121"/>
                </a:solidFill>
                <a:latin typeface="Lato"/>
              </a:rPr>
              <a:t/>
            </a:r>
            <a:br>
              <a:rPr lang="he-IL" sz="1100" dirty="0">
                <a:solidFill>
                  <a:srgbClr val="212121"/>
                </a:solidFill>
                <a:latin typeface="Lato"/>
              </a:rPr>
            </a:br>
            <a:endParaRPr lang="he-IL" sz="1100" dirty="0">
              <a:solidFill>
                <a:srgbClr val="212121"/>
              </a:solidFill>
              <a:latin typeface="Lato"/>
            </a:endParaRPr>
          </a:p>
          <a:p>
            <a:pPr algn="just" rtl="1" fontAlgn="t"/>
            <a:r>
              <a:rPr lang="he-IL" b="1" dirty="0">
                <a:solidFill>
                  <a:srgbClr val="212121"/>
                </a:solidFill>
                <a:latin typeface="Arial" panose="020B0604020202020204" pitchFamily="34" charset="0"/>
              </a:rPr>
              <a:t>שמות התלמידים: </a:t>
            </a:r>
            <a:r>
              <a:rPr lang="he-IL" dirty="0">
                <a:solidFill>
                  <a:srgbClr val="000000"/>
                </a:solidFill>
                <a:latin typeface="Arial" panose="020B0604020202020204" pitchFamily="34" charset="0"/>
              </a:rPr>
              <a:t>בר מושקוביץ , אור </a:t>
            </a:r>
            <a:r>
              <a:rPr lang="he-IL" dirty="0" err="1">
                <a:solidFill>
                  <a:srgbClr val="000000"/>
                </a:solidFill>
                <a:latin typeface="Arial" panose="020B0604020202020204" pitchFamily="34" charset="0"/>
              </a:rPr>
              <a:t>לידנר</a:t>
            </a:r>
            <a:r>
              <a:rPr lang="he-IL" dirty="0">
                <a:solidFill>
                  <a:srgbClr val="000000"/>
                </a:solidFill>
                <a:latin typeface="Arial" panose="020B0604020202020204" pitchFamily="34" charset="0"/>
              </a:rPr>
              <a:t> , נויה סויסה</a:t>
            </a:r>
            <a:endParaRPr lang="he-IL" sz="1100" dirty="0">
              <a:solidFill>
                <a:srgbClr val="212121"/>
              </a:solidFill>
              <a:latin typeface="Lato"/>
            </a:endParaRPr>
          </a:p>
          <a:p>
            <a:pPr algn="just" rtl="1" fontAlgn="t"/>
            <a:r>
              <a:rPr lang="he-IL" sz="1100" dirty="0">
                <a:solidFill>
                  <a:srgbClr val="212121"/>
                </a:solidFill>
                <a:latin typeface="Lato"/>
              </a:rPr>
              <a:t/>
            </a:r>
            <a:br>
              <a:rPr lang="he-IL" sz="1100" dirty="0">
                <a:solidFill>
                  <a:srgbClr val="212121"/>
                </a:solidFill>
                <a:latin typeface="Lato"/>
              </a:rPr>
            </a:br>
            <a:r>
              <a:rPr lang="he-IL" b="1" dirty="0">
                <a:solidFill>
                  <a:srgbClr val="212121"/>
                </a:solidFill>
                <a:latin typeface="Arial" panose="020B0604020202020204" pitchFamily="34" charset="0"/>
              </a:rPr>
              <a:t>שם היצירה:</a:t>
            </a:r>
            <a:endParaRPr lang="he-IL" sz="1100" dirty="0">
              <a:solidFill>
                <a:srgbClr val="212121"/>
              </a:solidFill>
              <a:latin typeface="Lato"/>
            </a:endParaRPr>
          </a:p>
          <a:p>
            <a:pPr algn="just" rtl="1" fontAlgn="t"/>
            <a:r>
              <a:rPr lang="he-IL" b="1" dirty="0">
                <a:solidFill>
                  <a:srgbClr val="000000"/>
                </a:solidFill>
                <a:latin typeface="Arial" panose="020B0604020202020204" pitchFamily="34" charset="0"/>
              </a:rPr>
              <a:t>''זכיתי להפוך את מקל החובלים למקל נועם''</a:t>
            </a:r>
            <a:endParaRPr lang="he-IL" b="1" dirty="0">
              <a:solidFill>
                <a:srgbClr val="212121"/>
              </a:solidFill>
              <a:latin typeface="Lato"/>
            </a:endParaRPr>
          </a:p>
          <a:p>
            <a:pPr algn="just" rtl="1" fontAlgn="t"/>
            <a:endParaRPr lang="he-IL" sz="1100" dirty="0">
              <a:solidFill>
                <a:srgbClr val="212121"/>
              </a:solidFill>
              <a:latin typeface="Lato"/>
            </a:endParaRPr>
          </a:p>
          <a:p>
            <a:pPr algn="just" rtl="1" fontAlgn="t"/>
            <a:r>
              <a:rPr lang="he-IL" b="1" dirty="0">
                <a:solidFill>
                  <a:srgbClr val="000000"/>
                </a:solidFill>
                <a:latin typeface="Arial" panose="020B0604020202020204" pitchFamily="34" charset="0"/>
              </a:rPr>
              <a:t>המסר: </a:t>
            </a:r>
            <a:r>
              <a:rPr lang="he-IL" sz="1400" dirty="0">
                <a:solidFill>
                  <a:srgbClr val="000000"/>
                </a:solidFill>
                <a:latin typeface="Arial" panose="020B0604020202020204" pitchFamily="34" charset="0"/>
              </a:rPr>
              <a:t>לכל דבר יש דרך, רק צריך למצוא אותה.</a:t>
            </a:r>
          </a:p>
          <a:p>
            <a:pPr algn="just" rtl="1" fontAlgn="t"/>
            <a:r>
              <a:rPr lang="he-IL" sz="1400" dirty="0">
                <a:solidFill>
                  <a:srgbClr val="000000"/>
                </a:solidFill>
                <a:latin typeface="Arial" panose="020B0604020202020204" pitchFamily="34" charset="0"/>
              </a:rPr>
              <a:t>הכנו את הכרזה בהשראת הסיפור שגילנו באתר יד ושם.</a:t>
            </a:r>
          </a:p>
          <a:p>
            <a:pPr algn="r"/>
            <a:r>
              <a:rPr lang="he-IL" sz="1400" u="none" strike="noStrike" cap="none" dirty="0"/>
              <a:t>הכרזה מבוססת על הסיפור של אלחנן </a:t>
            </a:r>
            <a:r>
              <a:rPr lang="he-IL" sz="1400" u="none" strike="noStrike" cap="none" dirty="0" err="1"/>
              <a:t>אייבשיץ</a:t>
            </a:r>
            <a:r>
              <a:rPr lang="he-IL" sz="1400" u="none" strike="noStrike" cap="none" dirty="0"/>
              <a:t> שהיה גלף יהודי שהתמחה ביצירת מיניאטורות, כשהיה במחנה ההשמדה המפקד שלו הכה אותו ואת חבריו עם מקל מעץ. המפקד הפסיק להרביץ להם </a:t>
            </a:r>
            <a:r>
              <a:rPr lang="he-IL" sz="1400" u="none" strike="noStrike" cap="none" dirty="0" err="1"/>
              <a:t>מכיון</a:t>
            </a:r>
            <a:r>
              <a:rPr lang="he-IL" sz="1400" u="none" strike="noStrike" cap="none" dirty="0"/>
              <a:t> שאלחנן הציע למפקד לגלף מהמקל דמויות שחמט. התמונה המקורית שנמצאת ביד ושם לא התאימה לנו </a:t>
            </a:r>
            <a:r>
              <a:rPr lang="he-IL" sz="1400" u="none" strike="noStrike" cap="none" dirty="0" err="1"/>
              <a:t>מכיון</a:t>
            </a:r>
            <a:r>
              <a:rPr lang="he-IL" sz="1400" u="none" strike="noStrike" cap="none" dirty="0"/>
              <a:t> שהדימויים הנאצים היו  מאוד דומיננטיים. הכרזה שהכנו מייצגת את מה שנגע בנו.</a:t>
            </a:r>
            <a:endParaRPr lang="en-US" sz="1400" dirty="0"/>
          </a:p>
          <a:p>
            <a:pPr algn="r"/>
            <a:endParaRPr lang="he-IL" sz="2000" dirty="0"/>
          </a:p>
          <a:p>
            <a:endParaRPr lang="he-IL" dirty="0"/>
          </a:p>
        </p:txBody>
      </p:sp>
    </p:spTree>
    <p:extLst>
      <p:ext uri="{BB962C8B-B14F-4D97-AF65-F5344CB8AC3E}">
        <p14:creationId xmlns:p14="http://schemas.microsoft.com/office/powerpoint/2010/main" val="3472524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קבוצה 3">
            <a:extLst>
              <a:ext uri="{FF2B5EF4-FFF2-40B4-BE49-F238E27FC236}">
                <a16:creationId xmlns:a16="http://schemas.microsoft.com/office/drawing/2014/main" xmlns="" id="{7E5BE050-4AB8-4A86-BADF-1D9815510985}"/>
              </a:ext>
            </a:extLst>
          </p:cNvPr>
          <p:cNvGrpSpPr/>
          <p:nvPr/>
        </p:nvGrpSpPr>
        <p:grpSpPr>
          <a:xfrm>
            <a:off x="356755" y="77999"/>
            <a:ext cx="11478490" cy="1232154"/>
            <a:chOff x="110837" y="-39861"/>
            <a:chExt cx="11478490" cy="1232154"/>
          </a:xfrm>
        </p:grpSpPr>
        <p:pic>
          <p:nvPicPr>
            <p:cNvPr id="6" name="תמונה 5">
              <a:extLst>
                <a:ext uri="{FF2B5EF4-FFF2-40B4-BE49-F238E27FC236}">
                  <a16:creationId xmlns:a16="http://schemas.microsoft.com/office/drawing/2014/main" xmlns="" id="{0C23B31D-973F-400D-ADB9-6636F45DA2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837" y="-39861"/>
              <a:ext cx="2133600" cy="1232154"/>
            </a:xfrm>
            <a:prstGeom prst="rect">
              <a:avLst/>
            </a:prstGeom>
          </p:spPr>
        </p:pic>
        <p:pic>
          <p:nvPicPr>
            <p:cNvPr id="8" name="Picture 2" descr="יד ושם - דף הבית">
              <a:extLst>
                <a:ext uri="{FF2B5EF4-FFF2-40B4-BE49-F238E27FC236}">
                  <a16:creationId xmlns:a16="http://schemas.microsoft.com/office/drawing/2014/main" xmlns="" id="{699FBA5C-99DC-49DE-94D5-EA57C3D9E2C3}"/>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608127" y="185036"/>
              <a:ext cx="1981200" cy="914400"/>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תיבת טקסט 5">
            <a:extLst>
              <a:ext uri="{FF2B5EF4-FFF2-40B4-BE49-F238E27FC236}">
                <a16:creationId xmlns:a16="http://schemas.microsoft.com/office/drawing/2014/main" xmlns="" id="{7490EE15-79EB-48F4-B5E3-8CE7DF7CAAA2}"/>
              </a:ext>
            </a:extLst>
          </p:cNvPr>
          <p:cNvSpPr txBox="1"/>
          <p:nvPr/>
        </p:nvSpPr>
        <p:spPr>
          <a:xfrm flipH="1">
            <a:off x="3357397" y="576216"/>
            <a:ext cx="5137769" cy="523220"/>
          </a:xfrm>
          <a:prstGeom prst="rect">
            <a:avLst/>
          </a:prstGeom>
          <a:noFill/>
        </p:spPr>
        <p:txBody>
          <a:bodyPr wrap="square" rtlCol="1">
            <a:spAutoFit/>
          </a:bodyPr>
          <a:lstStyle/>
          <a:p>
            <a:r>
              <a:rPr lang="he-IL" sz="2800" b="1" dirty="0">
                <a:latin typeface="Arial" panose="020B0604020202020204" pitchFamily="34" charset="0"/>
                <a:cs typeface="Arial" panose="020B0604020202020204" pitchFamily="34" charset="0"/>
              </a:rPr>
              <a:t>זיכרון מבעד לעדשה – זיכרון מקוון</a:t>
            </a:r>
          </a:p>
        </p:txBody>
      </p:sp>
      <p:sp>
        <p:nvSpPr>
          <p:cNvPr id="10" name="מלבן 9">
            <a:extLst>
              <a:ext uri="{FF2B5EF4-FFF2-40B4-BE49-F238E27FC236}">
                <a16:creationId xmlns:a16="http://schemas.microsoft.com/office/drawing/2014/main" xmlns="" id="{9EB22099-7337-41CB-99CA-3433D5E2FC47}"/>
              </a:ext>
            </a:extLst>
          </p:cNvPr>
          <p:cNvSpPr/>
          <p:nvPr/>
        </p:nvSpPr>
        <p:spPr>
          <a:xfrm>
            <a:off x="4929053" y="1492700"/>
            <a:ext cx="6096000" cy="4431983"/>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lgn="just" rtl="1"/>
            <a:r>
              <a:rPr lang="he-IL" sz="2400" b="1" dirty="0">
                <a:solidFill>
                  <a:srgbClr val="000000"/>
                </a:solidFill>
                <a:latin typeface="Arial" panose="020B0604020202020204" pitchFamily="34" charset="0"/>
              </a:rPr>
              <a:t>אורט </a:t>
            </a:r>
            <a:r>
              <a:rPr lang="he-IL" sz="2400" b="1" dirty="0" err="1">
                <a:solidFill>
                  <a:srgbClr val="000000"/>
                </a:solidFill>
                <a:latin typeface="Arial" panose="020B0604020202020204" pitchFamily="34" charset="0"/>
              </a:rPr>
              <a:t>צימטבאום</a:t>
            </a:r>
            <a:r>
              <a:rPr lang="he-IL" sz="2400" b="1" dirty="0">
                <a:solidFill>
                  <a:srgbClr val="000000"/>
                </a:solidFill>
                <a:latin typeface="Arial" panose="020B0604020202020204" pitchFamily="34" charset="0"/>
              </a:rPr>
              <a:t> ערד</a:t>
            </a:r>
            <a:endParaRPr lang="he-IL" sz="2400" b="1" dirty="0">
              <a:solidFill>
                <a:srgbClr val="212121"/>
              </a:solidFill>
              <a:latin typeface="Lato"/>
            </a:endParaRPr>
          </a:p>
          <a:p>
            <a:pPr algn="r" rtl="1"/>
            <a:r>
              <a:rPr lang="he-IL" sz="1100" dirty="0">
                <a:solidFill>
                  <a:srgbClr val="212121"/>
                </a:solidFill>
                <a:latin typeface="Lato"/>
              </a:rPr>
              <a:t/>
            </a:r>
            <a:br>
              <a:rPr lang="he-IL" sz="1100" dirty="0">
                <a:solidFill>
                  <a:srgbClr val="212121"/>
                </a:solidFill>
                <a:latin typeface="Lato"/>
              </a:rPr>
            </a:br>
            <a:endParaRPr lang="he-IL" sz="1100" dirty="0">
              <a:solidFill>
                <a:srgbClr val="212121"/>
              </a:solidFill>
              <a:latin typeface="Lato"/>
            </a:endParaRPr>
          </a:p>
          <a:p>
            <a:pPr algn="r" rtl="1"/>
            <a:r>
              <a:rPr lang="he-IL" b="1" dirty="0">
                <a:solidFill>
                  <a:srgbClr val="212121"/>
                </a:solidFill>
                <a:latin typeface="Arial" panose="020B0604020202020204" pitchFamily="34" charset="0"/>
              </a:rPr>
              <a:t>שמות התלמידים: </a:t>
            </a:r>
            <a:r>
              <a:rPr lang="he-IL" dirty="0"/>
              <a:t>יפתח אלרן-מנחה , לירון משה –תלמידת יא4 </a:t>
            </a:r>
          </a:p>
          <a:p>
            <a:pPr algn="r" rtl="1"/>
            <a:r>
              <a:rPr lang="he-IL" dirty="0"/>
              <a:t>רונן גולד- תלמיד יא4 , נועם סלע-סייעת </a:t>
            </a:r>
          </a:p>
          <a:p>
            <a:pPr algn="r" rtl="1"/>
            <a:endParaRPr lang="he-IL" sz="1100" dirty="0">
              <a:solidFill>
                <a:srgbClr val="212121"/>
              </a:solidFill>
              <a:latin typeface="Lato"/>
            </a:endParaRPr>
          </a:p>
          <a:p>
            <a:pPr algn="r" rtl="1"/>
            <a:r>
              <a:rPr lang="he-IL" b="1" dirty="0">
                <a:solidFill>
                  <a:srgbClr val="212121"/>
                </a:solidFill>
                <a:latin typeface="Arial" panose="020B0604020202020204" pitchFamily="34" charset="0"/>
              </a:rPr>
              <a:t>שם היצירה: </a:t>
            </a:r>
            <a:r>
              <a:rPr lang="he-IL" b="1" dirty="0"/>
              <a:t>"אהבה זאת לא הייתה" סיפורה של הלנה </a:t>
            </a:r>
            <a:r>
              <a:rPr lang="he-IL" b="1" dirty="0" err="1"/>
              <a:t>ציטרון</a:t>
            </a:r>
            <a:endParaRPr lang="he-IL" b="1" dirty="0"/>
          </a:p>
          <a:p>
            <a:pPr algn="r" rtl="1"/>
            <a:endParaRPr lang="he-IL" b="1" dirty="0">
              <a:solidFill>
                <a:srgbClr val="212121"/>
              </a:solidFill>
              <a:latin typeface="Lato"/>
            </a:endParaRPr>
          </a:p>
          <a:p>
            <a:pPr algn="r" rtl="1"/>
            <a:endParaRPr lang="he-IL" sz="1100" dirty="0">
              <a:solidFill>
                <a:srgbClr val="212121"/>
              </a:solidFill>
              <a:latin typeface="Lato"/>
            </a:endParaRPr>
          </a:p>
          <a:p>
            <a:pPr algn="r" rtl="1"/>
            <a:r>
              <a:rPr lang="he-IL" sz="1100" dirty="0">
                <a:solidFill>
                  <a:srgbClr val="212121"/>
                </a:solidFill>
                <a:latin typeface="Lato"/>
              </a:rPr>
              <a:t/>
            </a:r>
            <a:br>
              <a:rPr lang="he-IL" sz="1100" dirty="0">
                <a:solidFill>
                  <a:srgbClr val="212121"/>
                </a:solidFill>
                <a:latin typeface="Lato"/>
              </a:rPr>
            </a:br>
            <a:r>
              <a:rPr lang="he-IL" sz="1400" dirty="0"/>
              <a:t>לאחר שנחשפנו לסיפורה של הלנה </a:t>
            </a:r>
            <a:r>
              <a:rPr lang="he-IL" sz="1400" dirty="0" err="1"/>
              <a:t>ציטרון</a:t>
            </a:r>
            <a:r>
              <a:rPr lang="he-IL" sz="1400" dirty="0"/>
              <a:t> בכתבה בעיתון, התחלנו לחשוב על דרך הולמת לתאר את המקרה. בחרנו משפט מתוך העדות (מתוך הכתבה): "הקורבן שר והתליין מאוהב" ואותו עיצבנו בצורה ויזואלית.</a:t>
            </a:r>
          </a:p>
          <a:p>
            <a:pPr algn="r" rtl="1"/>
            <a:r>
              <a:rPr lang="he-IL" sz="1400" dirty="0"/>
              <a:t>ניסינו לחשוב איך ניתן  לספר סיפור שהוא נתפס "כבלתי אפשרי".</a:t>
            </a:r>
          </a:p>
          <a:p>
            <a:pPr algn="r" rtl="1"/>
            <a:r>
              <a:rPr lang="he-IL" sz="1400" dirty="0"/>
              <a:t>בדרך הזו שילבנו בין תמונות ישנות וחדשות.</a:t>
            </a:r>
          </a:p>
          <a:p>
            <a:pPr algn="r" rtl="1"/>
            <a:endParaRPr lang="he-IL" sz="1400" dirty="0"/>
          </a:p>
          <a:p>
            <a:r>
              <a:rPr lang="he-IL" sz="1100" dirty="0">
                <a:solidFill>
                  <a:srgbClr val="212121"/>
                </a:solidFill>
                <a:latin typeface="Lato"/>
              </a:rPr>
              <a:t/>
            </a:r>
            <a:br>
              <a:rPr lang="he-IL" sz="1100" dirty="0">
                <a:solidFill>
                  <a:srgbClr val="212121"/>
                </a:solidFill>
                <a:latin typeface="Lato"/>
              </a:rPr>
            </a:br>
            <a:endParaRPr lang="he-IL" dirty="0"/>
          </a:p>
        </p:txBody>
      </p:sp>
      <p:pic>
        <p:nvPicPr>
          <p:cNvPr id="2" name="תמונה 1">
            <a:extLst>
              <a:ext uri="{FF2B5EF4-FFF2-40B4-BE49-F238E27FC236}">
                <a16:creationId xmlns:a16="http://schemas.microsoft.com/office/drawing/2014/main" xmlns="" id="{49F80FF2-24F4-4051-A9FC-537AA0108E5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78167" y="1615520"/>
            <a:ext cx="2722233" cy="4833353"/>
          </a:xfrm>
          <a:prstGeom prst="rect">
            <a:avLst/>
          </a:prstGeom>
        </p:spPr>
      </p:pic>
    </p:spTree>
    <p:extLst>
      <p:ext uri="{BB962C8B-B14F-4D97-AF65-F5344CB8AC3E}">
        <p14:creationId xmlns:p14="http://schemas.microsoft.com/office/powerpoint/2010/main" val="2611356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קבוצה 3">
            <a:extLst>
              <a:ext uri="{FF2B5EF4-FFF2-40B4-BE49-F238E27FC236}">
                <a16:creationId xmlns:a16="http://schemas.microsoft.com/office/drawing/2014/main" xmlns="" id="{7E5BE050-4AB8-4A86-BADF-1D9815510985}"/>
              </a:ext>
            </a:extLst>
          </p:cNvPr>
          <p:cNvGrpSpPr/>
          <p:nvPr/>
        </p:nvGrpSpPr>
        <p:grpSpPr>
          <a:xfrm>
            <a:off x="356755" y="77999"/>
            <a:ext cx="11478490" cy="1232154"/>
            <a:chOff x="110837" y="-39861"/>
            <a:chExt cx="11478490" cy="1232154"/>
          </a:xfrm>
        </p:grpSpPr>
        <p:pic>
          <p:nvPicPr>
            <p:cNvPr id="6" name="תמונה 5">
              <a:extLst>
                <a:ext uri="{FF2B5EF4-FFF2-40B4-BE49-F238E27FC236}">
                  <a16:creationId xmlns:a16="http://schemas.microsoft.com/office/drawing/2014/main" xmlns="" id="{0C23B31D-973F-400D-ADB9-6636F45DA2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837" y="-39861"/>
              <a:ext cx="2133600" cy="1232154"/>
            </a:xfrm>
            <a:prstGeom prst="rect">
              <a:avLst/>
            </a:prstGeom>
          </p:spPr>
        </p:pic>
        <p:pic>
          <p:nvPicPr>
            <p:cNvPr id="8" name="Picture 2" descr="יד ושם - דף הבית">
              <a:extLst>
                <a:ext uri="{FF2B5EF4-FFF2-40B4-BE49-F238E27FC236}">
                  <a16:creationId xmlns:a16="http://schemas.microsoft.com/office/drawing/2014/main" xmlns="" id="{699FBA5C-99DC-49DE-94D5-EA57C3D9E2C3}"/>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608127" y="185036"/>
              <a:ext cx="1981200" cy="914400"/>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תיבת טקסט 5">
            <a:extLst>
              <a:ext uri="{FF2B5EF4-FFF2-40B4-BE49-F238E27FC236}">
                <a16:creationId xmlns:a16="http://schemas.microsoft.com/office/drawing/2014/main" xmlns="" id="{7490EE15-79EB-48F4-B5E3-8CE7DF7CAAA2}"/>
              </a:ext>
            </a:extLst>
          </p:cNvPr>
          <p:cNvSpPr txBox="1"/>
          <p:nvPr/>
        </p:nvSpPr>
        <p:spPr>
          <a:xfrm flipH="1">
            <a:off x="3357397" y="576216"/>
            <a:ext cx="5137769" cy="523220"/>
          </a:xfrm>
          <a:prstGeom prst="rect">
            <a:avLst/>
          </a:prstGeom>
          <a:noFill/>
        </p:spPr>
        <p:txBody>
          <a:bodyPr wrap="square" rtlCol="1">
            <a:spAutoFit/>
          </a:bodyPr>
          <a:lstStyle/>
          <a:p>
            <a:r>
              <a:rPr lang="he-IL" sz="2800" b="1" dirty="0">
                <a:latin typeface="Arial" panose="020B0604020202020204" pitchFamily="34" charset="0"/>
                <a:cs typeface="Arial" panose="020B0604020202020204" pitchFamily="34" charset="0"/>
              </a:rPr>
              <a:t>זיכרון מבעד לעדשה – זיכרון מקוון</a:t>
            </a:r>
          </a:p>
        </p:txBody>
      </p:sp>
      <p:sp>
        <p:nvSpPr>
          <p:cNvPr id="10" name="מלבן 9">
            <a:extLst>
              <a:ext uri="{FF2B5EF4-FFF2-40B4-BE49-F238E27FC236}">
                <a16:creationId xmlns:a16="http://schemas.microsoft.com/office/drawing/2014/main" xmlns="" id="{9EB22099-7337-41CB-99CA-3433D5E2FC47}"/>
              </a:ext>
            </a:extLst>
          </p:cNvPr>
          <p:cNvSpPr/>
          <p:nvPr/>
        </p:nvSpPr>
        <p:spPr>
          <a:xfrm>
            <a:off x="5447166" y="1840569"/>
            <a:ext cx="6096000" cy="2923877"/>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lgn="just" rtl="1"/>
            <a:r>
              <a:rPr lang="he-IL" sz="2400" b="1" dirty="0"/>
              <a:t>אורט שפירא כפר סבא</a:t>
            </a:r>
          </a:p>
          <a:p>
            <a:pPr algn="r" rtl="1"/>
            <a:r>
              <a:rPr lang="he-IL" sz="1100" dirty="0">
                <a:solidFill>
                  <a:srgbClr val="212121"/>
                </a:solidFill>
                <a:latin typeface="Lato"/>
              </a:rPr>
              <a:t/>
            </a:r>
            <a:br>
              <a:rPr lang="he-IL" sz="1100" dirty="0">
                <a:solidFill>
                  <a:srgbClr val="212121"/>
                </a:solidFill>
                <a:latin typeface="Lato"/>
              </a:rPr>
            </a:br>
            <a:r>
              <a:rPr lang="he-IL" b="1" dirty="0">
                <a:solidFill>
                  <a:srgbClr val="212121"/>
                </a:solidFill>
                <a:latin typeface="Arial" panose="020B0604020202020204" pitchFamily="34" charset="0"/>
              </a:rPr>
              <a:t>שמות התלמידים: </a:t>
            </a:r>
            <a:r>
              <a:rPr lang="he-IL" sz="1400" dirty="0">
                <a:solidFill>
                  <a:schemeClr val="bg1"/>
                </a:solidFill>
              </a:rPr>
              <a:t>עדן </a:t>
            </a:r>
            <a:r>
              <a:rPr lang="he-IL" sz="1400" dirty="0" err="1">
                <a:solidFill>
                  <a:schemeClr val="bg1"/>
                </a:solidFill>
              </a:rPr>
              <a:t>וישניאקוב</a:t>
            </a:r>
            <a:r>
              <a:rPr lang="he-IL" sz="1400" dirty="0">
                <a:solidFill>
                  <a:schemeClr val="bg1"/>
                </a:solidFill>
              </a:rPr>
              <a:t>   </a:t>
            </a:r>
          </a:p>
          <a:p>
            <a:pPr algn="r" rtl="1"/>
            <a:r>
              <a:rPr lang="he-IL" sz="1400" dirty="0">
                <a:solidFill>
                  <a:schemeClr val="bg1"/>
                </a:solidFill>
              </a:rPr>
              <a:t> </a:t>
            </a:r>
            <a:r>
              <a:rPr lang="he-IL" b="1" dirty="0">
                <a:solidFill>
                  <a:srgbClr val="212121"/>
                </a:solidFill>
                <a:latin typeface="Arial" panose="020B0604020202020204" pitchFamily="34" charset="0"/>
              </a:rPr>
              <a:t>שם היצירה: "שורד יחיד"</a:t>
            </a:r>
          </a:p>
          <a:p>
            <a:pPr algn="r" rtl="1"/>
            <a:endParaRPr lang="he-IL" sz="1400" dirty="0">
              <a:solidFill>
                <a:schemeClr val="bg1"/>
              </a:solidFill>
            </a:endParaRPr>
          </a:p>
          <a:p>
            <a:pPr algn="r" rtl="1"/>
            <a:r>
              <a:rPr lang="he-IL" sz="1400" dirty="0">
                <a:solidFill>
                  <a:schemeClr val="bg1"/>
                </a:solidFill>
              </a:rPr>
              <a:t>אברהם </a:t>
            </a:r>
            <a:r>
              <a:rPr lang="he-IL" sz="1400" dirty="0" err="1">
                <a:solidFill>
                  <a:schemeClr val="bg1"/>
                </a:solidFill>
              </a:rPr>
              <a:t>מילגלטר</a:t>
            </a:r>
            <a:r>
              <a:rPr lang="he-IL" sz="1400" dirty="0">
                <a:solidFill>
                  <a:schemeClr val="bg1"/>
                </a:solidFill>
              </a:rPr>
              <a:t> שרד את תקופת השואה בעוד כל בני משפחתו שנותרו בעיירה </a:t>
            </a:r>
            <a:r>
              <a:rPr lang="he-IL" sz="1400" dirty="0" err="1">
                <a:solidFill>
                  <a:schemeClr val="bg1"/>
                </a:solidFill>
              </a:rPr>
              <a:t>מיזוץ</a:t>
            </a:r>
            <a:r>
              <a:rPr lang="he-IL" sz="1400" dirty="0">
                <a:solidFill>
                  <a:schemeClr val="bg1"/>
                </a:solidFill>
              </a:rPr>
              <a:t> נספו. </a:t>
            </a:r>
          </a:p>
          <a:p>
            <a:pPr algn="r" rtl="1"/>
            <a:r>
              <a:rPr lang="he-IL" sz="1400" dirty="0">
                <a:solidFill>
                  <a:schemeClr val="bg1"/>
                </a:solidFill>
              </a:rPr>
              <a:t>אברהם נסע לבקר משפחה הגרה הרחק. </a:t>
            </a:r>
          </a:p>
          <a:p>
            <a:pPr algn="r" rtl="1"/>
            <a:r>
              <a:rPr lang="he-IL" sz="1400" dirty="0">
                <a:solidFill>
                  <a:schemeClr val="bg1"/>
                </a:solidFill>
              </a:rPr>
              <a:t>בשל המלחמה נסגרו הגבולות ואברהם לא יכול היה עוד לשוב לעיירת מולדתו. כל המשפחה שנותרה בעיירה, נרצחו בלילה אחד ב 12.10.1942.</a:t>
            </a:r>
            <a:r>
              <a:rPr lang="he-IL" sz="1100" dirty="0">
                <a:solidFill>
                  <a:srgbClr val="212121"/>
                </a:solidFill>
                <a:latin typeface="Lato"/>
              </a:rPr>
              <a:t/>
            </a:r>
            <a:br>
              <a:rPr lang="he-IL" sz="1100" dirty="0">
                <a:solidFill>
                  <a:srgbClr val="212121"/>
                </a:solidFill>
                <a:latin typeface="Lato"/>
              </a:rPr>
            </a:br>
            <a:r>
              <a:rPr lang="he-IL" sz="1100" dirty="0">
                <a:solidFill>
                  <a:srgbClr val="212121"/>
                </a:solidFill>
                <a:latin typeface="Lato"/>
              </a:rPr>
              <a:t/>
            </a:r>
            <a:br>
              <a:rPr lang="he-IL" sz="1100" dirty="0">
                <a:solidFill>
                  <a:srgbClr val="212121"/>
                </a:solidFill>
                <a:latin typeface="Lato"/>
              </a:rPr>
            </a:br>
            <a:endParaRPr lang="he-IL" dirty="0"/>
          </a:p>
        </p:txBody>
      </p:sp>
      <p:pic>
        <p:nvPicPr>
          <p:cNvPr id="3" name="תמונה 2">
            <a:extLst>
              <a:ext uri="{FF2B5EF4-FFF2-40B4-BE49-F238E27FC236}">
                <a16:creationId xmlns:a16="http://schemas.microsoft.com/office/drawing/2014/main" xmlns="" id="{983DB5BD-947C-40C7-ACE8-C90F364F5E2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48834" y="1361679"/>
            <a:ext cx="3682303" cy="5206435"/>
          </a:xfrm>
          <a:prstGeom prst="rect">
            <a:avLst/>
          </a:prstGeom>
        </p:spPr>
      </p:pic>
    </p:spTree>
    <p:extLst>
      <p:ext uri="{BB962C8B-B14F-4D97-AF65-F5344CB8AC3E}">
        <p14:creationId xmlns:p14="http://schemas.microsoft.com/office/powerpoint/2010/main" val="2868195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קבוצה 3">
            <a:extLst>
              <a:ext uri="{FF2B5EF4-FFF2-40B4-BE49-F238E27FC236}">
                <a16:creationId xmlns:a16="http://schemas.microsoft.com/office/drawing/2014/main" xmlns="" id="{7E5BE050-4AB8-4A86-BADF-1D9815510985}"/>
              </a:ext>
            </a:extLst>
          </p:cNvPr>
          <p:cNvGrpSpPr/>
          <p:nvPr/>
        </p:nvGrpSpPr>
        <p:grpSpPr>
          <a:xfrm>
            <a:off x="356755" y="77999"/>
            <a:ext cx="11478490" cy="1232154"/>
            <a:chOff x="110837" y="-39861"/>
            <a:chExt cx="11478490" cy="1232154"/>
          </a:xfrm>
        </p:grpSpPr>
        <p:pic>
          <p:nvPicPr>
            <p:cNvPr id="6" name="תמונה 5">
              <a:extLst>
                <a:ext uri="{FF2B5EF4-FFF2-40B4-BE49-F238E27FC236}">
                  <a16:creationId xmlns:a16="http://schemas.microsoft.com/office/drawing/2014/main" xmlns="" id="{0C23B31D-973F-400D-ADB9-6636F45DA2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837" y="-39861"/>
              <a:ext cx="2133600" cy="1232154"/>
            </a:xfrm>
            <a:prstGeom prst="rect">
              <a:avLst/>
            </a:prstGeom>
          </p:spPr>
        </p:pic>
        <p:pic>
          <p:nvPicPr>
            <p:cNvPr id="8" name="Picture 2" descr="יד ושם - דף הבית">
              <a:extLst>
                <a:ext uri="{FF2B5EF4-FFF2-40B4-BE49-F238E27FC236}">
                  <a16:creationId xmlns:a16="http://schemas.microsoft.com/office/drawing/2014/main" xmlns="" id="{699FBA5C-99DC-49DE-94D5-EA57C3D9E2C3}"/>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608127" y="185036"/>
              <a:ext cx="1981200" cy="914400"/>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תיבת טקסט 5">
            <a:extLst>
              <a:ext uri="{FF2B5EF4-FFF2-40B4-BE49-F238E27FC236}">
                <a16:creationId xmlns:a16="http://schemas.microsoft.com/office/drawing/2014/main" xmlns="" id="{7490EE15-79EB-48F4-B5E3-8CE7DF7CAAA2}"/>
              </a:ext>
            </a:extLst>
          </p:cNvPr>
          <p:cNvSpPr txBox="1"/>
          <p:nvPr/>
        </p:nvSpPr>
        <p:spPr>
          <a:xfrm flipH="1">
            <a:off x="3357397" y="576216"/>
            <a:ext cx="5137769" cy="523220"/>
          </a:xfrm>
          <a:prstGeom prst="rect">
            <a:avLst/>
          </a:prstGeom>
          <a:noFill/>
        </p:spPr>
        <p:txBody>
          <a:bodyPr wrap="square" rtlCol="1">
            <a:spAutoFit/>
          </a:bodyPr>
          <a:lstStyle/>
          <a:p>
            <a:r>
              <a:rPr lang="he-IL" sz="2800" b="1" dirty="0">
                <a:latin typeface="Arial" panose="020B0604020202020204" pitchFamily="34" charset="0"/>
                <a:cs typeface="Arial" panose="020B0604020202020204" pitchFamily="34" charset="0"/>
              </a:rPr>
              <a:t>זיכרון מבעד לעדשה – זיכרון מקוון</a:t>
            </a:r>
          </a:p>
        </p:txBody>
      </p:sp>
      <p:sp>
        <p:nvSpPr>
          <p:cNvPr id="10" name="מלבן 9">
            <a:extLst>
              <a:ext uri="{FF2B5EF4-FFF2-40B4-BE49-F238E27FC236}">
                <a16:creationId xmlns:a16="http://schemas.microsoft.com/office/drawing/2014/main" xmlns="" id="{9EB22099-7337-41CB-99CA-3433D5E2FC47}"/>
              </a:ext>
            </a:extLst>
          </p:cNvPr>
          <p:cNvSpPr/>
          <p:nvPr/>
        </p:nvSpPr>
        <p:spPr>
          <a:xfrm>
            <a:off x="5447166" y="1840569"/>
            <a:ext cx="6096000" cy="2277547"/>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lgn="just" rtl="1"/>
            <a:r>
              <a:rPr lang="he-IL" sz="2400" b="1" dirty="0"/>
              <a:t>אורט שפירא כפר סבא</a:t>
            </a:r>
          </a:p>
          <a:p>
            <a:pPr algn="r" rtl="1"/>
            <a:r>
              <a:rPr lang="he-IL" sz="1100" dirty="0">
                <a:solidFill>
                  <a:srgbClr val="212121"/>
                </a:solidFill>
                <a:latin typeface="Lato"/>
              </a:rPr>
              <a:t/>
            </a:r>
            <a:br>
              <a:rPr lang="he-IL" sz="1100" dirty="0">
                <a:solidFill>
                  <a:srgbClr val="212121"/>
                </a:solidFill>
                <a:latin typeface="Lato"/>
              </a:rPr>
            </a:br>
            <a:r>
              <a:rPr lang="he-IL" b="1" dirty="0">
                <a:solidFill>
                  <a:srgbClr val="212121"/>
                </a:solidFill>
                <a:latin typeface="Arial" panose="020B0604020202020204" pitchFamily="34" charset="0"/>
              </a:rPr>
              <a:t>שמות התלמידים: </a:t>
            </a:r>
            <a:r>
              <a:rPr lang="he-IL" sz="1400" dirty="0">
                <a:solidFill>
                  <a:schemeClr val="bg1"/>
                </a:solidFill>
              </a:rPr>
              <a:t>ניר אורן</a:t>
            </a:r>
          </a:p>
          <a:p>
            <a:pPr algn="r" rtl="1"/>
            <a:r>
              <a:rPr lang="he-IL" sz="1400" dirty="0">
                <a:solidFill>
                  <a:schemeClr val="bg1"/>
                </a:solidFill>
              </a:rPr>
              <a:t> </a:t>
            </a:r>
            <a:r>
              <a:rPr lang="he-IL" b="1" dirty="0">
                <a:solidFill>
                  <a:srgbClr val="212121"/>
                </a:solidFill>
                <a:latin typeface="Arial" panose="020B0604020202020204" pitchFamily="34" charset="0"/>
              </a:rPr>
              <a:t>שם היצירה: "יום לפני"</a:t>
            </a:r>
          </a:p>
          <a:p>
            <a:pPr algn="r" rtl="1"/>
            <a:endParaRPr lang="he-IL" sz="1400" dirty="0">
              <a:solidFill>
                <a:schemeClr val="bg1"/>
              </a:solidFill>
            </a:endParaRPr>
          </a:p>
          <a:p>
            <a:pPr algn="r" rtl="1"/>
            <a:r>
              <a:rPr lang="he-IL" sz="1400" dirty="0">
                <a:solidFill>
                  <a:schemeClr val="bg1"/>
                </a:solidFill>
              </a:rPr>
              <a:t>סיפור מותם של אסיה ביג אשר הייתה דודתה של סבתי, אברהם </a:t>
            </a:r>
            <a:r>
              <a:rPr lang="he-IL" sz="1400" dirty="0" err="1">
                <a:solidFill>
                  <a:schemeClr val="bg1"/>
                </a:solidFill>
              </a:rPr>
              <a:t>חבויניק</a:t>
            </a:r>
            <a:r>
              <a:rPr lang="he-IL" sz="1400" dirty="0">
                <a:solidFill>
                  <a:schemeClr val="bg1"/>
                </a:solidFill>
              </a:rPr>
              <a:t> ויעקב קפלן אשר נתלו בקרב בגטו וילנה ב13 בספטמבר 1943, יום לפני שהנאצים עזבו את הגטו</a:t>
            </a:r>
          </a:p>
          <a:p>
            <a:pPr algn="r" rtl="1"/>
            <a:r>
              <a:rPr lang="he-IL" sz="1100" dirty="0">
                <a:solidFill>
                  <a:srgbClr val="212121"/>
                </a:solidFill>
                <a:latin typeface="Lato"/>
              </a:rPr>
              <a:t/>
            </a:r>
            <a:br>
              <a:rPr lang="he-IL" sz="1100" dirty="0">
                <a:solidFill>
                  <a:srgbClr val="212121"/>
                </a:solidFill>
                <a:latin typeface="Lato"/>
              </a:rPr>
            </a:br>
            <a:endParaRPr lang="he-IL" dirty="0"/>
          </a:p>
        </p:txBody>
      </p:sp>
      <p:pic>
        <p:nvPicPr>
          <p:cNvPr id="2" name="תמונה 1">
            <a:extLst>
              <a:ext uri="{FF2B5EF4-FFF2-40B4-BE49-F238E27FC236}">
                <a16:creationId xmlns:a16="http://schemas.microsoft.com/office/drawing/2014/main" xmlns="" id="{3AA9770B-B411-402E-BD80-B6497BB416C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56755" y="1588007"/>
            <a:ext cx="4572000" cy="3429000"/>
          </a:xfrm>
          <a:prstGeom prst="rect">
            <a:avLst/>
          </a:prstGeom>
        </p:spPr>
      </p:pic>
    </p:spTree>
    <p:extLst>
      <p:ext uri="{BB962C8B-B14F-4D97-AF65-F5344CB8AC3E}">
        <p14:creationId xmlns:p14="http://schemas.microsoft.com/office/powerpoint/2010/main" val="32962906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קבוצה 3">
            <a:extLst>
              <a:ext uri="{FF2B5EF4-FFF2-40B4-BE49-F238E27FC236}">
                <a16:creationId xmlns:a16="http://schemas.microsoft.com/office/drawing/2014/main" xmlns="" id="{7E5BE050-4AB8-4A86-BADF-1D9815510985}"/>
              </a:ext>
            </a:extLst>
          </p:cNvPr>
          <p:cNvGrpSpPr/>
          <p:nvPr/>
        </p:nvGrpSpPr>
        <p:grpSpPr>
          <a:xfrm>
            <a:off x="356755" y="77999"/>
            <a:ext cx="11478490" cy="1232154"/>
            <a:chOff x="110837" y="-39861"/>
            <a:chExt cx="11478490" cy="1232154"/>
          </a:xfrm>
        </p:grpSpPr>
        <p:pic>
          <p:nvPicPr>
            <p:cNvPr id="6" name="תמונה 5">
              <a:extLst>
                <a:ext uri="{FF2B5EF4-FFF2-40B4-BE49-F238E27FC236}">
                  <a16:creationId xmlns:a16="http://schemas.microsoft.com/office/drawing/2014/main" xmlns="" id="{0C23B31D-973F-400D-ADB9-6636F45DA2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837" y="-39861"/>
              <a:ext cx="2133600" cy="1232154"/>
            </a:xfrm>
            <a:prstGeom prst="rect">
              <a:avLst/>
            </a:prstGeom>
          </p:spPr>
        </p:pic>
        <p:pic>
          <p:nvPicPr>
            <p:cNvPr id="8" name="Picture 2" descr="יד ושם - דף הבית">
              <a:extLst>
                <a:ext uri="{FF2B5EF4-FFF2-40B4-BE49-F238E27FC236}">
                  <a16:creationId xmlns:a16="http://schemas.microsoft.com/office/drawing/2014/main" xmlns="" id="{699FBA5C-99DC-49DE-94D5-EA57C3D9E2C3}"/>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608127" y="185036"/>
              <a:ext cx="1981200" cy="914400"/>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תיבת טקסט 5">
            <a:extLst>
              <a:ext uri="{FF2B5EF4-FFF2-40B4-BE49-F238E27FC236}">
                <a16:creationId xmlns:a16="http://schemas.microsoft.com/office/drawing/2014/main" xmlns="" id="{7490EE15-79EB-48F4-B5E3-8CE7DF7CAAA2}"/>
              </a:ext>
            </a:extLst>
          </p:cNvPr>
          <p:cNvSpPr txBox="1"/>
          <p:nvPr/>
        </p:nvSpPr>
        <p:spPr>
          <a:xfrm flipH="1">
            <a:off x="3357397" y="576216"/>
            <a:ext cx="5137769" cy="523220"/>
          </a:xfrm>
          <a:prstGeom prst="rect">
            <a:avLst/>
          </a:prstGeom>
          <a:noFill/>
        </p:spPr>
        <p:txBody>
          <a:bodyPr wrap="square" rtlCol="1">
            <a:spAutoFit/>
          </a:bodyPr>
          <a:lstStyle/>
          <a:p>
            <a:r>
              <a:rPr lang="he-IL" sz="2800" b="1" dirty="0">
                <a:latin typeface="Arial" panose="020B0604020202020204" pitchFamily="34" charset="0"/>
                <a:cs typeface="Arial" panose="020B0604020202020204" pitchFamily="34" charset="0"/>
              </a:rPr>
              <a:t>זיכרון מבעד לעדשה – זיכרון מקוון</a:t>
            </a:r>
          </a:p>
        </p:txBody>
      </p:sp>
      <p:sp>
        <p:nvSpPr>
          <p:cNvPr id="10" name="מלבן 9">
            <a:extLst>
              <a:ext uri="{FF2B5EF4-FFF2-40B4-BE49-F238E27FC236}">
                <a16:creationId xmlns:a16="http://schemas.microsoft.com/office/drawing/2014/main" xmlns="" id="{9EB22099-7337-41CB-99CA-3433D5E2FC47}"/>
              </a:ext>
            </a:extLst>
          </p:cNvPr>
          <p:cNvSpPr/>
          <p:nvPr/>
        </p:nvSpPr>
        <p:spPr>
          <a:xfrm>
            <a:off x="5447166" y="1840569"/>
            <a:ext cx="6096000" cy="3847207"/>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lgn="just" rtl="1"/>
            <a:r>
              <a:rPr lang="he-IL" sz="2400" b="1" dirty="0"/>
              <a:t>אורט למדעים ולאומנויות על שם </a:t>
            </a:r>
            <a:r>
              <a:rPr lang="he-IL" sz="2400" b="1" dirty="0" err="1"/>
              <a:t>ביסטריצקי</a:t>
            </a:r>
            <a:r>
              <a:rPr lang="he-IL" sz="2400" b="1" dirty="0"/>
              <a:t>, קריית האומנים רמלה.</a:t>
            </a:r>
          </a:p>
          <a:p>
            <a:pPr algn="r" rtl="1"/>
            <a:r>
              <a:rPr lang="he-IL" sz="1100" dirty="0">
                <a:solidFill>
                  <a:srgbClr val="212121"/>
                </a:solidFill>
                <a:latin typeface="Lato"/>
              </a:rPr>
              <a:t/>
            </a:r>
            <a:br>
              <a:rPr lang="he-IL" sz="1100" dirty="0">
                <a:solidFill>
                  <a:srgbClr val="212121"/>
                </a:solidFill>
                <a:latin typeface="Lato"/>
              </a:rPr>
            </a:br>
            <a:r>
              <a:rPr lang="he-IL" b="1" dirty="0">
                <a:solidFill>
                  <a:srgbClr val="212121"/>
                </a:solidFill>
                <a:latin typeface="Arial" panose="020B0604020202020204" pitchFamily="34" charset="0"/>
              </a:rPr>
              <a:t>שמות התלמידים: </a:t>
            </a:r>
            <a:r>
              <a:rPr lang="he-IL" sz="1400" b="0" i="0" u="none" strike="noStrike" kern="1200" dirty="0" err="1">
                <a:solidFill>
                  <a:schemeClr val="dk1"/>
                </a:solidFill>
                <a:effectLst/>
                <a:latin typeface="+mn-lt"/>
                <a:ea typeface="+mn-ea"/>
                <a:cs typeface="+mn-cs"/>
              </a:rPr>
              <a:t>פריאל</a:t>
            </a:r>
            <a:r>
              <a:rPr lang="he-IL" sz="1400" b="0" i="0" u="none" strike="noStrike" kern="1200" dirty="0">
                <a:solidFill>
                  <a:schemeClr val="dk1"/>
                </a:solidFill>
                <a:effectLst/>
                <a:latin typeface="+mn-lt"/>
                <a:ea typeface="+mn-ea"/>
                <a:cs typeface="+mn-cs"/>
              </a:rPr>
              <a:t> מורדו, תאיר נחמן, נועה אוחנה</a:t>
            </a:r>
            <a:endParaRPr lang="he-IL" sz="1400" dirty="0"/>
          </a:p>
          <a:p>
            <a:pPr algn="r" rtl="1"/>
            <a:endParaRPr lang="he-IL" sz="1100" dirty="0">
              <a:solidFill>
                <a:srgbClr val="212121"/>
              </a:solidFill>
              <a:latin typeface="Lato"/>
            </a:endParaRPr>
          </a:p>
          <a:p>
            <a:pPr algn="r" rtl="1"/>
            <a:r>
              <a:rPr lang="he-IL" b="1" dirty="0">
                <a:solidFill>
                  <a:srgbClr val="212121"/>
                </a:solidFill>
                <a:latin typeface="Arial" panose="020B0604020202020204" pitchFamily="34" charset="0"/>
              </a:rPr>
              <a:t>שם היצירה: </a:t>
            </a:r>
            <a:r>
              <a:rPr lang="he-IL" b="1" dirty="0" err="1">
                <a:solidFill>
                  <a:srgbClr val="212121"/>
                </a:solidFill>
                <a:latin typeface="Arial" panose="020B0604020202020204" pitchFamily="34" charset="0"/>
              </a:rPr>
              <a:t>היתה</a:t>
            </a:r>
            <a:r>
              <a:rPr lang="he-IL" b="1" dirty="0">
                <a:solidFill>
                  <a:srgbClr val="212121"/>
                </a:solidFill>
                <a:latin typeface="Arial" panose="020B0604020202020204" pitchFamily="34" charset="0"/>
              </a:rPr>
              <a:t> ילדות טובה ושמחה</a:t>
            </a:r>
          </a:p>
          <a:p>
            <a:pPr algn="r" rtl="1"/>
            <a:r>
              <a:rPr lang="he-IL" sz="1400" dirty="0"/>
              <a:t>קראנו את סיפור חייה של חיה שרה בלום , </a:t>
            </a:r>
            <a:r>
              <a:rPr lang="he-IL" sz="1400" dirty="0" err="1"/>
              <a:t>רמלאית</a:t>
            </a:r>
            <a:r>
              <a:rPr lang="he-IL" sz="1400" dirty="0"/>
              <a:t>, שעלתה מרומניה.  שמה המקורי היה </a:t>
            </a:r>
            <a:r>
              <a:rPr lang="he-IL" sz="1400" dirty="0" err="1"/>
              <a:t>קלרה</a:t>
            </a:r>
            <a:r>
              <a:rPr lang="he-IL" sz="1400" dirty="0"/>
              <a:t>, והיא חוותה את השואה כנערה בגטו. בעיקר נגע לליבנו התיאור שלה את חייה כילדה לפני המלחמה.  </a:t>
            </a:r>
          </a:p>
          <a:p>
            <a:pPr algn="r" rtl="1"/>
            <a:endParaRPr lang="he-IL" sz="1400" dirty="0"/>
          </a:p>
          <a:p>
            <a:pPr algn="just" rtl="1"/>
            <a:r>
              <a:rPr lang="he-IL" sz="1400" dirty="0"/>
              <a:t>מתוך סיפורה של חיה שרה בלום כנערה בזמן השואה עולה </a:t>
            </a:r>
            <a:r>
              <a:rPr lang="he-IL" sz="1400" dirty="0" err="1"/>
              <a:t>שהיתה</a:t>
            </a:r>
            <a:r>
              <a:rPr lang="he-IL" sz="1400" dirty="0"/>
              <a:t> נערה פעילה ותרמה לחיי המשפחה בגטו. אך בחרנו להתייחס לתיאור חייה לפני המלחמה.  </a:t>
            </a:r>
          </a:p>
          <a:p>
            <a:pPr algn="r" rtl="1"/>
            <a:r>
              <a:rPr lang="he-IL" sz="1400" dirty="0"/>
              <a:t>החיים שהיו קודם אינם עוד. </a:t>
            </a:r>
          </a:p>
          <a:p>
            <a:pPr algn="just" rtl="1"/>
            <a:r>
              <a:rPr lang="he-IL" sz="1100" dirty="0">
                <a:solidFill>
                  <a:srgbClr val="212121"/>
                </a:solidFill>
                <a:latin typeface="Lato"/>
              </a:rPr>
              <a:t/>
            </a:r>
            <a:br>
              <a:rPr lang="he-IL" sz="1100" dirty="0">
                <a:solidFill>
                  <a:srgbClr val="212121"/>
                </a:solidFill>
                <a:latin typeface="Lato"/>
              </a:rPr>
            </a:br>
            <a:r>
              <a:rPr lang="he-IL" sz="1100" dirty="0">
                <a:solidFill>
                  <a:srgbClr val="212121"/>
                </a:solidFill>
                <a:latin typeface="Lato"/>
              </a:rPr>
              <a:t/>
            </a:r>
            <a:br>
              <a:rPr lang="he-IL" sz="1100" dirty="0">
                <a:solidFill>
                  <a:srgbClr val="212121"/>
                </a:solidFill>
                <a:latin typeface="Lato"/>
              </a:rPr>
            </a:br>
            <a:endParaRPr lang="he-IL" dirty="0"/>
          </a:p>
        </p:txBody>
      </p:sp>
      <p:pic>
        <p:nvPicPr>
          <p:cNvPr id="2" name="תמונה 1">
            <a:extLst>
              <a:ext uri="{FF2B5EF4-FFF2-40B4-BE49-F238E27FC236}">
                <a16:creationId xmlns:a16="http://schemas.microsoft.com/office/drawing/2014/main" xmlns="" id="{69580924-207E-409D-A6C2-5A4EFC8C888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56755" y="1492700"/>
            <a:ext cx="4318119" cy="4716317"/>
          </a:xfrm>
          <a:prstGeom prst="rect">
            <a:avLst/>
          </a:prstGeom>
        </p:spPr>
      </p:pic>
    </p:spTree>
    <p:extLst>
      <p:ext uri="{BB962C8B-B14F-4D97-AF65-F5344CB8AC3E}">
        <p14:creationId xmlns:p14="http://schemas.microsoft.com/office/powerpoint/2010/main" val="29873811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קבוצה 3">
            <a:extLst>
              <a:ext uri="{FF2B5EF4-FFF2-40B4-BE49-F238E27FC236}">
                <a16:creationId xmlns:a16="http://schemas.microsoft.com/office/drawing/2014/main" xmlns="" id="{7E5BE050-4AB8-4A86-BADF-1D9815510985}"/>
              </a:ext>
            </a:extLst>
          </p:cNvPr>
          <p:cNvGrpSpPr/>
          <p:nvPr/>
        </p:nvGrpSpPr>
        <p:grpSpPr>
          <a:xfrm>
            <a:off x="356755" y="77999"/>
            <a:ext cx="11478490" cy="1232154"/>
            <a:chOff x="110837" y="-39861"/>
            <a:chExt cx="11478490" cy="1232154"/>
          </a:xfrm>
        </p:grpSpPr>
        <p:pic>
          <p:nvPicPr>
            <p:cNvPr id="6" name="תמונה 5">
              <a:extLst>
                <a:ext uri="{FF2B5EF4-FFF2-40B4-BE49-F238E27FC236}">
                  <a16:creationId xmlns:a16="http://schemas.microsoft.com/office/drawing/2014/main" xmlns="" id="{0C23B31D-973F-400D-ADB9-6636F45DA2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837" y="-39861"/>
              <a:ext cx="2133600" cy="1232154"/>
            </a:xfrm>
            <a:prstGeom prst="rect">
              <a:avLst/>
            </a:prstGeom>
          </p:spPr>
        </p:pic>
        <p:pic>
          <p:nvPicPr>
            <p:cNvPr id="8" name="Picture 2" descr="יד ושם - דף הבית">
              <a:extLst>
                <a:ext uri="{FF2B5EF4-FFF2-40B4-BE49-F238E27FC236}">
                  <a16:creationId xmlns:a16="http://schemas.microsoft.com/office/drawing/2014/main" xmlns="" id="{699FBA5C-99DC-49DE-94D5-EA57C3D9E2C3}"/>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608127" y="185036"/>
              <a:ext cx="1981200" cy="914400"/>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תיבת טקסט 5">
            <a:extLst>
              <a:ext uri="{FF2B5EF4-FFF2-40B4-BE49-F238E27FC236}">
                <a16:creationId xmlns:a16="http://schemas.microsoft.com/office/drawing/2014/main" xmlns="" id="{7490EE15-79EB-48F4-B5E3-8CE7DF7CAAA2}"/>
              </a:ext>
            </a:extLst>
          </p:cNvPr>
          <p:cNvSpPr txBox="1"/>
          <p:nvPr/>
        </p:nvSpPr>
        <p:spPr>
          <a:xfrm flipH="1">
            <a:off x="3357397" y="576216"/>
            <a:ext cx="5137769" cy="523220"/>
          </a:xfrm>
          <a:prstGeom prst="rect">
            <a:avLst/>
          </a:prstGeom>
          <a:noFill/>
        </p:spPr>
        <p:txBody>
          <a:bodyPr wrap="square" rtlCol="1">
            <a:spAutoFit/>
          </a:bodyPr>
          <a:lstStyle/>
          <a:p>
            <a:r>
              <a:rPr lang="he-IL" sz="2800" b="1" dirty="0">
                <a:latin typeface="Arial" panose="020B0604020202020204" pitchFamily="34" charset="0"/>
                <a:cs typeface="Arial" panose="020B0604020202020204" pitchFamily="34" charset="0"/>
              </a:rPr>
              <a:t>זיכרון מבעד לעדשה – זיכרון מקוון</a:t>
            </a:r>
          </a:p>
        </p:txBody>
      </p:sp>
      <p:sp>
        <p:nvSpPr>
          <p:cNvPr id="10" name="מלבן 9">
            <a:extLst>
              <a:ext uri="{FF2B5EF4-FFF2-40B4-BE49-F238E27FC236}">
                <a16:creationId xmlns:a16="http://schemas.microsoft.com/office/drawing/2014/main" xmlns="" id="{9EB22099-7337-41CB-99CA-3433D5E2FC47}"/>
              </a:ext>
            </a:extLst>
          </p:cNvPr>
          <p:cNvSpPr/>
          <p:nvPr/>
        </p:nvSpPr>
        <p:spPr>
          <a:xfrm>
            <a:off x="6178198" y="2629181"/>
            <a:ext cx="5349810" cy="3652603"/>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rtl="1"/>
            <a:r>
              <a:rPr lang="he-IL" sz="2400" b="1" dirty="0">
                <a:solidFill>
                  <a:srgbClr val="000000"/>
                </a:solidFill>
                <a:latin typeface="Arial" panose="020B0604020202020204" pitchFamily="34" charset="0"/>
              </a:rPr>
              <a:t>אורט דקל וילנאי מעלה אדומים</a:t>
            </a:r>
            <a:endParaRPr lang="he-IL" sz="2400" b="1" dirty="0">
              <a:solidFill>
                <a:srgbClr val="212121"/>
              </a:solidFill>
              <a:latin typeface="Lato"/>
            </a:endParaRPr>
          </a:p>
          <a:p>
            <a:pPr algn="just" rtl="1"/>
            <a:r>
              <a:rPr lang="he-IL" sz="1100" dirty="0">
                <a:solidFill>
                  <a:srgbClr val="212121"/>
                </a:solidFill>
                <a:latin typeface="Lato"/>
              </a:rPr>
              <a:t/>
            </a:r>
            <a:br>
              <a:rPr lang="he-IL" sz="1100" dirty="0">
                <a:solidFill>
                  <a:srgbClr val="212121"/>
                </a:solidFill>
                <a:latin typeface="Lato"/>
              </a:rPr>
            </a:br>
            <a:endParaRPr lang="he-IL" sz="1100" dirty="0">
              <a:solidFill>
                <a:srgbClr val="212121"/>
              </a:solidFill>
              <a:latin typeface="Lato"/>
            </a:endParaRPr>
          </a:p>
          <a:p>
            <a:pPr algn="just" rtl="1"/>
            <a:r>
              <a:rPr lang="he-IL" b="1" dirty="0">
                <a:solidFill>
                  <a:srgbClr val="212121"/>
                </a:solidFill>
                <a:latin typeface="Arial" panose="020B0604020202020204" pitchFamily="34" charset="0"/>
              </a:rPr>
              <a:t>שמות התלמידים: </a:t>
            </a:r>
            <a:r>
              <a:rPr lang="he-IL" sz="1800" dirty="0">
                <a:effectLst/>
                <a:latin typeface="Calibri" panose="020F0502020204030204" pitchFamily="34" charset="0"/>
                <a:ea typeface="Calibri" panose="020F0502020204030204" pitchFamily="34" charset="0"/>
              </a:rPr>
              <a:t>מאור יושיע, נויה </a:t>
            </a:r>
            <a:r>
              <a:rPr lang="he-IL" sz="1800" dirty="0" err="1">
                <a:effectLst/>
                <a:latin typeface="Calibri" panose="020F0502020204030204" pitchFamily="34" charset="0"/>
                <a:ea typeface="Calibri" panose="020F0502020204030204" pitchFamily="34" charset="0"/>
              </a:rPr>
              <a:t>אמבון</a:t>
            </a:r>
            <a:r>
              <a:rPr lang="he-IL" sz="1800" dirty="0">
                <a:effectLst/>
                <a:latin typeface="Calibri" panose="020F0502020204030204" pitchFamily="34" charset="0"/>
                <a:ea typeface="Calibri" panose="020F0502020204030204" pitchFamily="34" charset="0"/>
              </a:rPr>
              <a:t>, רוני שיק, נויה צין, ליאל לוי </a:t>
            </a:r>
            <a:endParaRPr lang="he-IL" dirty="0">
              <a:solidFill>
                <a:srgbClr val="000000"/>
              </a:solidFill>
              <a:latin typeface="Arial" panose="020B0604020202020204" pitchFamily="34" charset="0"/>
            </a:endParaRPr>
          </a:p>
          <a:p>
            <a:pPr algn="r" rtl="1"/>
            <a:r>
              <a:rPr lang="he-IL" sz="1100" dirty="0">
                <a:solidFill>
                  <a:srgbClr val="212121"/>
                </a:solidFill>
                <a:latin typeface="Lato"/>
              </a:rPr>
              <a:t/>
            </a:r>
            <a:br>
              <a:rPr lang="he-IL" sz="1100" dirty="0">
                <a:solidFill>
                  <a:srgbClr val="212121"/>
                </a:solidFill>
                <a:latin typeface="Lato"/>
              </a:rPr>
            </a:br>
            <a:r>
              <a:rPr lang="he-IL" b="1" dirty="0">
                <a:solidFill>
                  <a:srgbClr val="212121"/>
                </a:solidFill>
                <a:latin typeface="Arial" panose="020B0604020202020204" pitchFamily="34" charset="0"/>
              </a:rPr>
              <a:t>שם היצירה: </a:t>
            </a:r>
            <a:r>
              <a:rPr lang="he-IL" sz="1800" b="1" dirty="0">
                <a:effectLst/>
                <a:latin typeface="Calibri" panose="020F0502020204030204" pitchFamily="34" charset="0"/>
                <a:ea typeface="Calibri" panose="020F0502020204030204" pitchFamily="34" charset="0"/>
              </a:rPr>
              <a:t>גם לטבעת קטנה יש משמעות </a:t>
            </a:r>
            <a:endParaRPr lang="he-IL" b="1" dirty="0">
              <a:solidFill>
                <a:srgbClr val="212121"/>
              </a:solidFill>
              <a:latin typeface="Arial" panose="020B0604020202020204" pitchFamily="34" charset="0"/>
            </a:endParaRPr>
          </a:p>
          <a:p>
            <a:pPr algn="r" rtl="1">
              <a:lnSpc>
                <a:spcPct val="107000"/>
              </a:lnSpc>
              <a:spcAft>
                <a:spcPts val="800"/>
              </a:spcAft>
            </a:pPr>
            <a:r>
              <a:rPr lang="he-IL" sz="1100" dirty="0">
                <a:solidFill>
                  <a:srgbClr val="212121"/>
                </a:solidFill>
                <a:latin typeface="Lato"/>
              </a:rPr>
              <a:t/>
            </a:r>
            <a:br>
              <a:rPr lang="he-IL" sz="1100" dirty="0">
                <a:solidFill>
                  <a:srgbClr val="212121"/>
                </a:solidFill>
                <a:latin typeface="Lato"/>
              </a:rPr>
            </a:br>
            <a:r>
              <a:rPr lang="he-IL" sz="1400" dirty="0">
                <a:effectLst/>
              </a:rPr>
              <a:t>זאב ונטי </a:t>
            </a:r>
            <a:r>
              <a:rPr lang="he-IL" sz="1400" dirty="0" err="1">
                <a:effectLst/>
              </a:rPr>
              <a:t>טופורק</a:t>
            </a:r>
            <a:r>
              <a:rPr lang="he-IL" sz="1400" dirty="0">
                <a:effectLst/>
              </a:rPr>
              <a:t> ניסו לברוח לצרפת עם שלושת ילדיהם. אחת מילדיהם </a:t>
            </a:r>
            <a:r>
              <a:rPr lang="he-IL" sz="1400" dirty="0" err="1">
                <a:effectLst/>
              </a:rPr>
              <a:t>מביקשה</a:t>
            </a:r>
            <a:r>
              <a:rPr lang="he-IL" sz="1400" dirty="0">
                <a:effectLst/>
              </a:rPr>
              <a:t> מצורף מקומי להכין לה ולאמה טבעות ממטבעות כסף. על הטבעות הם חרטו את שמות כל הילדים. בני המשפחה שרדו ועלו לארץ ישראל</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algn="r" rtl="1"/>
            <a:r>
              <a:rPr lang="he-IL" sz="1400" dirty="0"/>
              <a:t>אהבנו ש</a:t>
            </a:r>
            <a:r>
              <a:rPr lang="he-IL" sz="1400" dirty="0">
                <a:effectLst/>
              </a:rPr>
              <a:t>חפץ קטן עם משמעות גדולה מאוד ונותן </a:t>
            </a:r>
            <a:r>
              <a:rPr lang="he-IL" sz="1400" dirty="0" err="1">
                <a:effectLst/>
              </a:rPr>
              <a:t>כח</a:t>
            </a:r>
            <a:r>
              <a:rPr lang="he-IL" sz="1400" dirty="0">
                <a:effectLst/>
              </a:rPr>
              <a:t> להמשיך ולשרוד.</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algn="r" rtl="1"/>
            <a:r>
              <a:rPr lang="he-IL" sz="1400" dirty="0"/>
              <a:t>שילבנו בין תמונת הטבעת לתמונה של מסילת הרכבת באושוויץ כדי להדגיש את הפער בין הרוע המוחלט לחיבור המשפחתי שנתן כוח.</a:t>
            </a:r>
          </a:p>
        </p:txBody>
      </p:sp>
      <p:pic>
        <p:nvPicPr>
          <p:cNvPr id="3" name="תמונה 2">
            <a:extLst>
              <a:ext uri="{FF2B5EF4-FFF2-40B4-BE49-F238E27FC236}">
                <a16:creationId xmlns:a16="http://schemas.microsoft.com/office/drawing/2014/main" xmlns="" id="{97C81072-7E7F-4D31-B28B-81A60DBD3D8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3992" y="1614836"/>
            <a:ext cx="4761389" cy="4761389"/>
          </a:xfrm>
          <a:prstGeom prst="rect">
            <a:avLst/>
          </a:prstGeom>
        </p:spPr>
      </p:pic>
    </p:spTree>
    <p:extLst>
      <p:ext uri="{BB962C8B-B14F-4D97-AF65-F5344CB8AC3E}">
        <p14:creationId xmlns:p14="http://schemas.microsoft.com/office/powerpoint/2010/main" val="17177420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קבוצה 3">
            <a:extLst>
              <a:ext uri="{FF2B5EF4-FFF2-40B4-BE49-F238E27FC236}">
                <a16:creationId xmlns:a16="http://schemas.microsoft.com/office/drawing/2014/main" xmlns="" id="{7E5BE050-4AB8-4A86-BADF-1D9815510985}"/>
              </a:ext>
            </a:extLst>
          </p:cNvPr>
          <p:cNvGrpSpPr/>
          <p:nvPr/>
        </p:nvGrpSpPr>
        <p:grpSpPr>
          <a:xfrm>
            <a:off x="356755" y="77999"/>
            <a:ext cx="11478490" cy="1232154"/>
            <a:chOff x="110837" y="-39861"/>
            <a:chExt cx="11478490" cy="1232154"/>
          </a:xfrm>
        </p:grpSpPr>
        <p:pic>
          <p:nvPicPr>
            <p:cNvPr id="6" name="תמונה 5">
              <a:extLst>
                <a:ext uri="{FF2B5EF4-FFF2-40B4-BE49-F238E27FC236}">
                  <a16:creationId xmlns:a16="http://schemas.microsoft.com/office/drawing/2014/main" xmlns="" id="{0C23B31D-973F-400D-ADB9-6636F45DA2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837" y="-39861"/>
              <a:ext cx="2133600" cy="1232154"/>
            </a:xfrm>
            <a:prstGeom prst="rect">
              <a:avLst/>
            </a:prstGeom>
          </p:spPr>
        </p:pic>
        <p:pic>
          <p:nvPicPr>
            <p:cNvPr id="8" name="Picture 2" descr="יד ושם - דף הבית">
              <a:extLst>
                <a:ext uri="{FF2B5EF4-FFF2-40B4-BE49-F238E27FC236}">
                  <a16:creationId xmlns:a16="http://schemas.microsoft.com/office/drawing/2014/main" xmlns="" id="{699FBA5C-99DC-49DE-94D5-EA57C3D9E2C3}"/>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608127" y="185036"/>
              <a:ext cx="1981200" cy="914400"/>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תיבת טקסט 5">
            <a:extLst>
              <a:ext uri="{FF2B5EF4-FFF2-40B4-BE49-F238E27FC236}">
                <a16:creationId xmlns:a16="http://schemas.microsoft.com/office/drawing/2014/main" xmlns="" id="{7490EE15-79EB-48F4-B5E3-8CE7DF7CAAA2}"/>
              </a:ext>
            </a:extLst>
          </p:cNvPr>
          <p:cNvSpPr txBox="1"/>
          <p:nvPr/>
        </p:nvSpPr>
        <p:spPr>
          <a:xfrm flipH="1">
            <a:off x="3357397" y="576216"/>
            <a:ext cx="5137769" cy="523220"/>
          </a:xfrm>
          <a:prstGeom prst="rect">
            <a:avLst/>
          </a:prstGeom>
          <a:noFill/>
        </p:spPr>
        <p:txBody>
          <a:bodyPr wrap="square" rtlCol="1">
            <a:spAutoFit/>
          </a:bodyPr>
          <a:lstStyle/>
          <a:p>
            <a:r>
              <a:rPr lang="he-IL" sz="2800" b="1" dirty="0">
                <a:latin typeface="Arial" panose="020B0604020202020204" pitchFamily="34" charset="0"/>
                <a:cs typeface="Arial" panose="020B0604020202020204" pitchFamily="34" charset="0"/>
              </a:rPr>
              <a:t>זיכרון מבעד לעדשה – זיכרון מקוון</a:t>
            </a:r>
          </a:p>
        </p:txBody>
      </p:sp>
      <p:sp>
        <p:nvSpPr>
          <p:cNvPr id="10" name="מלבן 9">
            <a:extLst>
              <a:ext uri="{FF2B5EF4-FFF2-40B4-BE49-F238E27FC236}">
                <a16:creationId xmlns:a16="http://schemas.microsoft.com/office/drawing/2014/main" xmlns="" id="{9EB22099-7337-41CB-99CA-3433D5E2FC47}"/>
              </a:ext>
            </a:extLst>
          </p:cNvPr>
          <p:cNvSpPr/>
          <p:nvPr/>
        </p:nvSpPr>
        <p:spPr>
          <a:xfrm>
            <a:off x="6096000" y="1977888"/>
            <a:ext cx="5349810" cy="347787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r" rtl="1"/>
            <a:r>
              <a:rPr lang="he-IL" sz="2400" b="1" dirty="0"/>
              <a:t>אורט בוים</a:t>
            </a:r>
          </a:p>
          <a:p>
            <a:pPr algn="just" rtl="1"/>
            <a:r>
              <a:rPr lang="he-IL" sz="1100" dirty="0">
                <a:solidFill>
                  <a:srgbClr val="212121"/>
                </a:solidFill>
                <a:latin typeface="Lato"/>
              </a:rPr>
              <a:t/>
            </a:r>
            <a:br>
              <a:rPr lang="he-IL" sz="1100" dirty="0">
                <a:solidFill>
                  <a:srgbClr val="212121"/>
                </a:solidFill>
                <a:latin typeface="Lato"/>
              </a:rPr>
            </a:br>
            <a:endParaRPr lang="he-IL" sz="1100" dirty="0">
              <a:solidFill>
                <a:srgbClr val="212121"/>
              </a:solidFill>
              <a:latin typeface="Lato"/>
            </a:endParaRPr>
          </a:p>
          <a:p>
            <a:pPr algn="r" rtl="1"/>
            <a:r>
              <a:rPr lang="he-IL" b="1" dirty="0"/>
              <a:t>שמות התלמידים: </a:t>
            </a:r>
            <a:r>
              <a:rPr lang="he-IL" dirty="0"/>
              <a:t>אליאב </a:t>
            </a:r>
            <a:r>
              <a:rPr lang="he-IL" dirty="0" err="1"/>
              <a:t>אינברום</a:t>
            </a:r>
            <a:r>
              <a:rPr lang="he-IL" dirty="0"/>
              <a:t>, תומר שגל, ניב </a:t>
            </a:r>
            <a:r>
              <a:rPr lang="he-IL" dirty="0" err="1"/>
              <a:t>עזורי</a:t>
            </a:r>
            <a:r>
              <a:rPr lang="he-IL" dirty="0"/>
              <a:t>, אייל אשטה</a:t>
            </a:r>
          </a:p>
          <a:p>
            <a:pPr algn="r" rtl="1"/>
            <a:endParaRPr lang="he-IL" dirty="0"/>
          </a:p>
          <a:p>
            <a:pPr algn="r" rtl="1"/>
            <a:r>
              <a:rPr lang="he-IL" b="1" dirty="0"/>
              <a:t>שם היצירה: הניצחון שלי שהבאתי את הבנות לעולם</a:t>
            </a:r>
          </a:p>
          <a:p>
            <a:pPr algn="r" rtl="1"/>
            <a:endParaRPr lang="he-IL" b="1" dirty="0"/>
          </a:p>
          <a:p>
            <a:pPr algn="r" rtl="1"/>
            <a:r>
              <a:rPr lang="he-IL" sz="1400" dirty="0"/>
              <a:t>בחרנו לצלם את הניצולה חנה </a:t>
            </a:r>
            <a:r>
              <a:rPr lang="he-IL" sz="1400" dirty="0" err="1"/>
              <a:t>שטרנליכט</a:t>
            </a:r>
            <a:r>
              <a:rPr lang="he-IL" sz="1400" dirty="0"/>
              <a:t> מקריית גת מחזיקה</a:t>
            </a:r>
          </a:p>
          <a:p>
            <a:pPr algn="r" rtl="1"/>
            <a:r>
              <a:rPr lang="he-IL" sz="1400" dirty="0"/>
              <a:t>בידה את הספר שכתבה ועיניה מלאות חיוך ואור.</a:t>
            </a:r>
          </a:p>
          <a:p>
            <a:pPr algn="r" rtl="1"/>
            <a:r>
              <a:rPr lang="he-IL" sz="1400" dirty="0"/>
              <a:t>חנה שותפה שלנו ומגיעה אלינו לביה"ס לכל הטקסים והפעילויות</a:t>
            </a:r>
          </a:p>
          <a:p>
            <a:pPr algn="r" rtl="1"/>
            <a:r>
              <a:rPr lang="he-IL" sz="1400" dirty="0"/>
              <a:t>השונות.</a:t>
            </a:r>
          </a:p>
          <a:p>
            <a:pPr algn="r" rtl="1"/>
            <a:r>
              <a:rPr lang="he-IL" sz="1400" dirty="0"/>
              <a:t>בחרנו להוסיף את המשפט "הניצחון שלי מול היטלר הוא שהבאתי</a:t>
            </a:r>
          </a:p>
          <a:p>
            <a:pPr algn="r" rtl="1"/>
            <a:r>
              <a:rPr lang="he-IL" sz="1400" dirty="0"/>
              <a:t>את הבנות שלי לעולם!" זה המשפט שחנה תמיד אומרת</a:t>
            </a:r>
            <a:endParaRPr lang="he-IL" sz="1400" dirty="0">
              <a:solidFill>
                <a:schemeClr val="bg1"/>
              </a:solidFill>
            </a:endParaRPr>
          </a:p>
        </p:txBody>
      </p:sp>
      <p:pic>
        <p:nvPicPr>
          <p:cNvPr id="1028" name="Picture 4">
            <a:extLst>
              <a:ext uri="{FF2B5EF4-FFF2-40B4-BE49-F238E27FC236}">
                <a16:creationId xmlns:a16="http://schemas.microsoft.com/office/drawing/2014/main" xmlns="" id="{681B4784-CB3C-4A04-8D89-076605E75C72}"/>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27652" y="1510747"/>
            <a:ext cx="3389244" cy="4621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55748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קבוצה 3">
            <a:extLst>
              <a:ext uri="{FF2B5EF4-FFF2-40B4-BE49-F238E27FC236}">
                <a16:creationId xmlns:a16="http://schemas.microsoft.com/office/drawing/2014/main" xmlns="" id="{7E5BE050-4AB8-4A86-BADF-1D9815510985}"/>
              </a:ext>
            </a:extLst>
          </p:cNvPr>
          <p:cNvGrpSpPr/>
          <p:nvPr/>
        </p:nvGrpSpPr>
        <p:grpSpPr>
          <a:xfrm>
            <a:off x="356755" y="77999"/>
            <a:ext cx="11478490" cy="1232154"/>
            <a:chOff x="110837" y="-39861"/>
            <a:chExt cx="11478490" cy="1232154"/>
          </a:xfrm>
        </p:grpSpPr>
        <p:pic>
          <p:nvPicPr>
            <p:cNvPr id="6" name="תמונה 5">
              <a:extLst>
                <a:ext uri="{FF2B5EF4-FFF2-40B4-BE49-F238E27FC236}">
                  <a16:creationId xmlns:a16="http://schemas.microsoft.com/office/drawing/2014/main" xmlns="" id="{0C23B31D-973F-400D-ADB9-6636F45DA2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837" y="-39861"/>
              <a:ext cx="2133600" cy="1232154"/>
            </a:xfrm>
            <a:prstGeom prst="rect">
              <a:avLst/>
            </a:prstGeom>
          </p:spPr>
        </p:pic>
        <p:pic>
          <p:nvPicPr>
            <p:cNvPr id="8" name="Picture 2" descr="יד ושם - דף הבית">
              <a:extLst>
                <a:ext uri="{FF2B5EF4-FFF2-40B4-BE49-F238E27FC236}">
                  <a16:creationId xmlns:a16="http://schemas.microsoft.com/office/drawing/2014/main" xmlns="" id="{699FBA5C-99DC-49DE-94D5-EA57C3D9E2C3}"/>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608127" y="185036"/>
              <a:ext cx="1981200" cy="914400"/>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תיבת טקסט 5">
            <a:extLst>
              <a:ext uri="{FF2B5EF4-FFF2-40B4-BE49-F238E27FC236}">
                <a16:creationId xmlns:a16="http://schemas.microsoft.com/office/drawing/2014/main" xmlns="" id="{7490EE15-79EB-48F4-B5E3-8CE7DF7CAAA2}"/>
              </a:ext>
            </a:extLst>
          </p:cNvPr>
          <p:cNvSpPr txBox="1"/>
          <p:nvPr/>
        </p:nvSpPr>
        <p:spPr>
          <a:xfrm flipH="1">
            <a:off x="3357397" y="576216"/>
            <a:ext cx="5137769" cy="523220"/>
          </a:xfrm>
          <a:prstGeom prst="rect">
            <a:avLst/>
          </a:prstGeom>
          <a:noFill/>
        </p:spPr>
        <p:txBody>
          <a:bodyPr wrap="square" rtlCol="1">
            <a:spAutoFit/>
          </a:bodyPr>
          <a:lstStyle/>
          <a:p>
            <a:r>
              <a:rPr lang="he-IL" sz="2800" b="1" dirty="0">
                <a:latin typeface="Arial" panose="020B0604020202020204" pitchFamily="34" charset="0"/>
                <a:cs typeface="Arial" panose="020B0604020202020204" pitchFamily="34" charset="0"/>
              </a:rPr>
              <a:t>זיכרון מבעד לעדשה – זיכרון מקוון</a:t>
            </a:r>
          </a:p>
        </p:txBody>
      </p:sp>
      <p:sp>
        <p:nvSpPr>
          <p:cNvPr id="10" name="מלבן 9">
            <a:extLst>
              <a:ext uri="{FF2B5EF4-FFF2-40B4-BE49-F238E27FC236}">
                <a16:creationId xmlns:a16="http://schemas.microsoft.com/office/drawing/2014/main" xmlns="" id="{9EB22099-7337-41CB-99CA-3433D5E2FC47}"/>
              </a:ext>
            </a:extLst>
          </p:cNvPr>
          <p:cNvSpPr/>
          <p:nvPr/>
        </p:nvSpPr>
        <p:spPr>
          <a:xfrm>
            <a:off x="6485435" y="3458818"/>
            <a:ext cx="5349810" cy="2616101"/>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r" rtl="1"/>
            <a:r>
              <a:rPr lang="he-IL" sz="2400" b="1" dirty="0"/>
              <a:t>שם בית הספר :אורט </a:t>
            </a:r>
            <a:r>
              <a:rPr lang="he-IL" sz="2400" b="1" dirty="0" err="1"/>
              <a:t>אפרידר</a:t>
            </a:r>
            <a:r>
              <a:rPr lang="he-IL" sz="2400" b="1" dirty="0"/>
              <a:t> אשקלון</a:t>
            </a:r>
          </a:p>
          <a:p>
            <a:pPr algn="r" rtl="1"/>
            <a:r>
              <a:rPr lang="he-IL" sz="2400" b="1" dirty="0"/>
              <a:t> </a:t>
            </a:r>
            <a:r>
              <a:rPr lang="he-IL" b="1" dirty="0"/>
              <a:t>שמות התלמידים: </a:t>
            </a:r>
            <a:r>
              <a:rPr lang="he-IL" dirty="0"/>
              <a:t>כתה </a:t>
            </a:r>
            <a:r>
              <a:rPr lang="he-IL" dirty="0" err="1"/>
              <a:t>יב</a:t>
            </a:r>
            <a:r>
              <a:rPr lang="he-IL" dirty="0"/>
              <a:t> 5 </a:t>
            </a:r>
          </a:p>
          <a:p>
            <a:pPr algn="r" rtl="1"/>
            <a:endParaRPr lang="he-IL" dirty="0"/>
          </a:p>
          <a:p>
            <a:pPr algn="r" rtl="1"/>
            <a:r>
              <a:rPr lang="he-IL" b="1" dirty="0"/>
              <a:t>שם היצירה: אור מבעד לעדשה </a:t>
            </a:r>
          </a:p>
          <a:p>
            <a:pPr algn="r" rtl="1"/>
            <a:endParaRPr lang="he-IL" sz="2400" b="1" dirty="0"/>
          </a:p>
          <a:p>
            <a:pPr algn="r" rtl="1"/>
            <a:r>
              <a:rPr lang="he-IL" sz="1400" dirty="0"/>
              <a:t>במסגרת חג החנוכה יצאנו עם תלמידי הפרויקט מכיתה יב'5 לחלק חנוכיות שנרכשו ע"י בית הספר ולהדליק נר ראשון של חנוכה עם ניצולת השואה ורה כץ בביתה. בחרנו לתעד את הביקור בצל הקורונה. קרן אור בודדה יכולה להניס צללים רבים</a:t>
            </a:r>
            <a:endParaRPr lang="he-IL" sz="1000" dirty="0">
              <a:solidFill>
                <a:schemeClr val="bg1"/>
              </a:solidFill>
            </a:endParaRPr>
          </a:p>
        </p:txBody>
      </p:sp>
      <p:pic>
        <p:nvPicPr>
          <p:cNvPr id="2" name="תמונה 1">
            <a:extLst>
              <a:ext uri="{FF2B5EF4-FFF2-40B4-BE49-F238E27FC236}">
                <a16:creationId xmlns:a16="http://schemas.microsoft.com/office/drawing/2014/main" xmlns="" id="{55F76C88-DD2E-42A6-A811-AFA6D927B5A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08722" y="1357297"/>
            <a:ext cx="5764695" cy="5182651"/>
          </a:xfrm>
          <a:prstGeom prst="rect">
            <a:avLst/>
          </a:prstGeom>
        </p:spPr>
      </p:pic>
    </p:spTree>
    <p:extLst>
      <p:ext uri="{BB962C8B-B14F-4D97-AF65-F5344CB8AC3E}">
        <p14:creationId xmlns:p14="http://schemas.microsoft.com/office/powerpoint/2010/main" val="3996785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קבוצה 3">
            <a:extLst>
              <a:ext uri="{FF2B5EF4-FFF2-40B4-BE49-F238E27FC236}">
                <a16:creationId xmlns:a16="http://schemas.microsoft.com/office/drawing/2014/main" xmlns="" id="{7E5BE050-4AB8-4A86-BADF-1D9815510985}"/>
              </a:ext>
            </a:extLst>
          </p:cNvPr>
          <p:cNvGrpSpPr/>
          <p:nvPr/>
        </p:nvGrpSpPr>
        <p:grpSpPr>
          <a:xfrm>
            <a:off x="356755" y="77999"/>
            <a:ext cx="11478490" cy="1232154"/>
            <a:chOff x="110837" y="-39861"/>
            <a:chExt cx="11478490" cy="1232154"/>
          </a:xfrm>
        </p:grpSpPr>
        <p:pic>
          <p:nvPicPr>
            <p:cNvPr id="6" name="תמונה 5">
              <a:extLst>
                <a:ext uri="{FF2B5EF4-FFF2-40B4-BE49-F238E27FC236}">
                  <a16:creationId xmlns:a16="http://schemas.microsoft.com/office/drawing/2014/main" xmlns="" id="{0C23B31D-973F-400D-ADB9-6636F45DA2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837" y="-39861"/>
              <a:ext cx="2133600" cy="1232154"/>
            </a:xfrm>
            <a:prstGeom prst="rect">
              <a:avLst/>
            </a:prstGeom>
          </p:spPr>
        </p:pic>
        <p:pic>
          <p:nvPicPr>
            <p:cNvPr id="8" name="Picture 2" descr="יד ושם - דף הבית">
              <a:extLst>
                <a:ext uri="{FF2B5EF4-FFF2-40B4-BE49-F238E27FC236}">
                  <a16:creationId xmlns:a16="http://schemas.microsoft.com/office/drawing/2014/main" xmlns="" id="{699FBA5C-99DC-49DE-94D5-EA57C3D9E2C3}"/>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608127" y="185036"/>
              <a:ext cx="1981200" cy="914400"/>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תיבת טקסט 5">
            <a:extLst>
              <a:ext uri="{FF2B5EF4-FFF2-40B4-BE49-F238E27FC236}">
                <a16:creationId xmlns:a16="http://schemas.microsoft.com/office/drawing/2014/main" xmlns="" id="{7490EE15-79EB-48F4-B5E3-8CE7DF7CAAA2}"/>
              </a:ext>
            </a:extLst>
          </p:cNvPr>
          <p:cNvSpPr txBox="1"/>
          <p:nvPr/>
        </p:nvSpPr>
        <p:spPr>
          <a:xfrm flipH="1">
            <a:off x="3357397" y="576216"/>
            <a:ext cx="5137769" cy="523220"/>
          </a:xfrm>
          <a:prstGeom prst="rect">
            <a:avLst/>
          </a:prstGeom>
          <a:noFill/>
        </p:spPr>
        <p:txBody>
          <a:bodyPr wrap="square" rtlCol="1">
            <a:spAutoFit/>
          </a:bodyPr>
          <a:lstStyle/>
          <a:p>
            <a:r>
              <a:rPr lang="he-IL" sz="2800" b="1" dirty="0">
                <a:latin typeface="Arial" panose="020B0604020202020204" pitchFamily="34" charset="0"/>
                <a:cs typeface="Arial" panose="020B0604020202020204" pitchFamily="34" charset="0"/>
              </a:rPr>
              <a:t>זיכרון מבעד לעדשה – זיכרון מקוון</a:t>
            </a:r>
          </a:p>
        </p:txBody>
      </p:sp>
      <p:pic>
        <p:nvPicPr>
          <p:cNvPr id="2" name="תמונה 1">
            <a:extLst>
              <a:ext uri="{FF2B5EF4-FFF2-40B4-BE49-F238E27FC236}">
                <a16:creationId xmlns:a16="http://schemas.microsoft.com/office/drawing/2014/main" xmlns="" id="{9B474EF7-F385-43C7-9209-DBA261CD92C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59113" y="1619405"/>
            <a:ext cx="4372258" cy="4372258"/>
          </a:xfrm>
          <a:prstGeom prst="rect">
            <a:avLst/>
          </a:prstGeom>
        </p:spPr>
      </p:pic>
      <p:sp>
        <p:nvSpPr>
          <p:cNvPr id="3" name="מלבן 2">
            <a:extLst>
              <a:ext uri="{FF2B5EF4-FFF2-40B4-BE49-F238E27FC236}">
                <a16:creationId xmlns:a16="http://schemas.microsoft.com/office/drawing/2014/main" xmlns="" id="{9CDB8E5A-7979-4B14-8FDD-C9896349F8F6}"/>
              </a:ext>
            </a:extLst>
          </p:cNvPr>
          <p:cNvSpPr/>
          <p:nvPr/>
        </p:nvSpPr>
        <p:spPr>
          <a:xfrm>
            <a:off x="5830293" y="1310153"/>
            <a:ext cx="5812974" cy="433965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rtl="1" fontAlgn="t"/>
            <a:r>
              <a:rPr lang="he-IL" sz="2400" b="1" dirty="0">
                <a:solidFill>
                  <a:srgbClr val="212121"/>
                </a:solidFill>
                <a:latin typeface="Arial" panose="020B0604020202020204" pitchFamily="34" charset="0"/>
              </a:rPr>
              <a:t>אורט ע"ש אריה מאיר </a:t>
            </a:r>
            <a:r>
              <a:rPr lang="he-IL" sz="2400" b="1" dirty="0" err="1">
                <a:solidFill>
                  <a:srgbClr val="212121"/>
                </a:solidFill>
                <a:latin typeface="Arial" panose="020B0604020202020204" pitchFamily="34" charset="0"/>
              </a:rPr>
              <a:t>קרית</a:t>
            </a:r>
            <a:r>
              <a:rPr lang="he-IL" sz="2400" b="1" dirty="0">
                <a:solidFill>
                  <a:srgbClr val="212121"/>
                </a:solidFill>
                <a:latin typeface="Arial" panose="020B0604020202020204" pitchFamily="34" charset="0"/>
              </a:rPr>
              <a:t> גת</a:t>
            </a:r>
            <a:endParaRPr lang="he-IL" sz="2400" dirty="0">
              <a:solidFill>
                <a:srgbClr val="212121"/>
              </a:solidFill>
              <a:latin typeface="Lato"/>
            </a:endParaRPr>
          </a:p>
          <a:p>
            <a:pPr fontAlgn="t"/>
            <a:r>
              <a:rPr lang="he-IL" sz="1100" dirty="0">
                <a:solidFill>
                  <a:srgbClr val="212121"/>
                </a:solidFill>
                <a:latin typeface="Lato"/>
              </a:rPr>
              <a:t/>
            </a:r>
            <a:br>
              <a:rPr lang="he-IL" sz="1100" dirty="0">
                <a:solidFill>
                  <a:srgbClr val="212121"/>
                </a:solidFill>
                <a:latin typeface="Lato"/>
              </a:rPr>
            </a:br>
            <a:endParaRPr lang="he-IL" sz="1100" dirty="0">
              <a:solidFill>
                <a:srgbClr val="212121"/>
              </a:solidFill>
              <a:latin typeface="Lato"/>
            </a:endParaRPr>
          </a:p>
          <a:p>
            <a:pPr algn="just" rtl="1" fontAlgn="t"/>
            <a:r>
              <a:rPr lang="he-IL" b="1" dirty="0">
                <a:solidFill>
                  <a:srgbClr val="212121"/>
                </a:solidFill>
                <a:latin typeface="Arial" panose="020B0604020202020204" pitchFamily="34" charset="0"/>
              </a:rPr>
              <a:t>שמות התלמידים: </a:t>
            </a:r>
            <a:r>
              <a:rPr lang="he-IL" dirty="0">
                <a:solidFill>
                  <a:srgbClr val="000000"/>
                </a:solidFill>
                <a:latin typeface="Arial" panose="020B0604020202020204" pitchFamily="34" charset="0"/>
              </a:rPr>
              <a:t>אוריאל </a:t>
            </a:r>
            <a:r>
              <a:rPr lang="he-IL" dirty="0" err="1">
                <a:solidFill>
                  <a:srgbClr val="000000"/>
                </a:solidFill>
                <a:latin typeface="Arial" panose="020B0604020202020204" pitchFamily="34" charset="0"/>
              </a:rPr>
              <a:t>איילין</a:t>
            </a:r>
            <a:r>
              <a:rPr lang="he-IL" dirty="0">
                <a:solidFill>
                  <a:srgbClr val="000000"/>
                </a:solidFill>
                <a:latin typeface="Meiryo" panose="020B0604030504040204" pitchFamily="34" charset="-128"/>
                <a:ea typeface="Meiryo" panose="020B0604030504040204" pitchFamily="34" charset="-128"/>
              </a:rPr>
              <a:t>, "</a:t>
            </a:r>
            <a:endParaRPr lang="he-IL" sz="1100" dirty="0">
              <a:solidFill>
                <a:srgbClr val="212121"/>
              </a:solidFill>
              <a:latin typeface="Lato"/>
            </a:endParaRPr>
          </a:p>
          <a:p>
            <a:pPr algn="just" rtl="1" fontAlgn="t"/>
            <a:r>
              <a:rPr lang="he-IL" sz="1100" dirty="0">
                <a:solidFill>
                  <a:srgbClr val="212121"/>
                </a:solidFill>
                <a:latin typeface="Lato"/>
              </a:rPr>
              <a:t/>
            </a:r>
            <a:br>
              <a:rPr lang="he-IL" sz="1100" dirty="0">
                <a:solidFill>
                  <a:srgbClr val="212121"/>
                </a:solidFill>
                <a:latin typeface="Lato"/>
              </a:rPr>
            </a:br>
            <a:r>
              <a:rPr lang="he-IL" b="1" dirty="0">
                <a:solidFill>
                  <a:srgbClr val="212121"/>
                </a:solidFill>
                <a:latin typeface="Arial" panose="020B0604020202020204" pitchFamily="34" charset="0"/>
              </a:rPr>
              <a:t>שם היצירה: </a:t>
            </a:r>
            <a:r>
              <a:rPr lang="he-IL" b="1" dirty="0">
                <a:solidFill>
                  <a:srgbClr val="000000"/>
                </a:solidFill>
                <a:latin typeface="Meiryo" panose="020B0604030504040204" pitchFamily="34" charset="-128"/>
                <a:ea typeface="Meiryo" panose="020B0604030504040204" pitchFamily="34" charset="-128"/>
              </a:rPr>
              <a:t>"הילד הזה הוא אני".</a:t>
            </a:r>
            <a:endParaRPr lang="he-IL" sz="1100" b="1" dirty="0">
              <a:solidFill>
                <a:srgbClr val="212121"/>
              </a:solidFill>
              <a:latin typeface="Lato"/>
            </a:endParaRPr>
          </a:p>
          <a:p>
            <a:pPr algn="just" rtl="1" fontAlgn="t"/>
            <a:r>
              <a:rPr lang="he-IL" sz="1100" dirty="0">
                <a:solidFill>
                  <a:srgbClr val="212121"/>
                </a:solidFill>
                <a:latin typeface="Lato"/>
              </a:rPr>
              <a:t/>
            </a:r>
            <a:br>
              <a:rPr lang="he-IL" sz="1100" dirty="0">
                <a:solidFill>
                  <a:srgbClr val="212121"/>
                </a:solidFill>
                <a:latin typeface="Lato"/>
              </a:rPr>
            </a:br>
            <a:r>
              <a:rPr lang="he-IL" b="1" dirty="0">
                <a:solidFill>
                  <a:srgbClr val="000000"/>
                </a:solidFill>
                <a:latin typeface="Arial" panose="020B0604020202020204" pitchFamily="34" charset="0"/>
              </a:rPr>
              <a:t>המסר: </a:t>
            </a:r>
            <a:r>
              <a:rPr lang="he-IL" sz="1400" i="0" u="none" strike="noStrike" kern="1200" dirty="0">
                <a:solidFill>
                  <a:schemeClr val="bg1"/>
                </a:solidFill>
                <a:effectLst/>
                <a:latin typeface="Calibri" panose="020F0502020204030204" pitchFamily="34" charset="0"/>
              </a:rPr>
              <a:t>בחרתי להציג ילד אנונימי שבקלות יכול להיות כל אחד מאיתנו. כולנו יכולים להזדהות עם דמותו אשר נותרה בגדר שרבוט. היעדר סממנים אישיים והבעת פנים חתומה מספרים את סיפורו האישי. נראה שלא נותר בו צלם אנוש. זהותו האישית, נלקחה ממנו. הוא מושיט את ידו לצופה ומבקש עזרה אך אין ביכולתנו לעזור לו. אנו צופים בו כפי שצפו רבים אחרים בדממה. אין לי אפשרות להקל עליו ולו במעט. הדמות הדהויה ממוסגרת בפריים ורק הטלאי הצהוב בוהק כלהבה. </a:t>
            </a:r>
            <a:endParaRPr lang="he-IL" sz="1400" i="0" u="none" strike="noStrike" dirty="0">
              <a:solidFill>
                <a:schemeClr val="bg1"/>
              </a:solidFill>
              <a:effectLst/>
              <a:latin typeface="Arial" panose="020B0604020202020204" pitchFamily="34" charset="0"/>
            </a:endParaRPr>
          </a:p>
          <a:p>
            <a:pPr marL="0" algn="r" rtl="1" eaLnBrk="1" fontAlgn="t" latinLnBrk="0" hangingPunct="1">
              <a:spcBef>
                <a:spcPts val="0"/>
              </a:spcBef>
              <a:spcAft>
                <a:spcPts val="0"/>
              </a:spcAft>
            </a:pPr>
            <a:r>
              <a:rPr lang="he-IL" sz="1400" i="0" u="none" strike="noStrike" kern="1200" dirty="0">
                <a:solidFill>
                  <a:schemeClr val="bg1"/>
                </a:solidFill>
                <a:effectLst/>
                <a:latin typeface="Calibri" panose="020F0502020204030204" pitchFamily="34" charset="0"/>
              </a:rPr>
              <a:t>"הילד הזה הוא אני" – מספר סיפור על ילד שרוצה להיות אהוב ונאהב. הוא רוצה לשחק בכדורגל עם חבריו. הוא מתקשה להבין ולהפנים את מר גורלו. הוא משתוקק לעזרה.</a:t>
            </a:r>
            <a:endParaRPr lang="he-IL" sz="1400" i="0" u="none" strike="noStrike" dirty="0">
              <a:solidFill>
                <a:schemeClr val="bg1"/>
              </a:solidFill>
              <a:effectLst/>
              <a:latin typeface="Arial" panose="020B0604020202020204" pitchFamily="34" charset="0"/>
            </a:endParaRPr>
          </a:p>
          <a:p>
            <a:pPr marL="0" marR="0" indent="0" algn="r" rtl="1" eaLnBrk="1" fontAlgn="auto" latinLnBrk="0" hangingPunct="1">
              <a:spcBef>
                <a:spcPts val="0"/>
              </a:spcBef>
              <a:spcAft>
                <a:spcPts val="0"/>
              </a:spcAft>
            </a:pPr>
            <a:r>
              <a:rPr lang="he-IL" sz="1400" i="0" u="none" strike="noStrike" kern="1200" dirty="0">
                <a:solidFill>
                  <a:srgbClr val="000000"/>
                </a:solidFill>
                <a:effectLst/>
                <a:latin typeface="Calibri" panose="020F0502020204030204" pitchFamily="34" charset="0"/>
              </a:rPr>
              <a:t>רציתי ליצור תעתוע בין עולם המציאות לעולם הדמיון</a:t>
            </a:r>
            <a:r>
              <a:rPr lang="he-IL" sz="1400" b="0" i="0" u="none" strike="noStrike" kern="1200" dirty="0">
                <a:solidFill>
                  <a:srgbClr val="000000"/>
                </a:solidFill>
                <a:effectLst/>
                <a:latin typeface="Calibri" panose="020F0502020204030204" pitchFamily="34" charset="0"/>
              </a:rPr>
              <a:t>. בדומה למלחמת העולם השנייה שנראית יותר כסרט אימה ולא מציאות מעשה ידי אדם. </a:t>
            </a:r>
            <a:endParaRPr lang="he-IL" sz="1400" b="0" i="0" u="none" strike="noStrike" dirty="0">
              <a:effectLst/>
              <a:latin typeface="Arial" panose="020B0604020202020204" pitchFamily="34" charset="0"/>
            </a:endParaRPr>
          </a:p>
        </p:txBody>
      </p:sp>
    </p:spTree>
    <p:extLst>
      <p:ext uri="{BB962C8B-B14F-4D97-AF65-F5344CB8AC3E}">
        <p14:creationId xmlns:p14="http://schemas.microsoft.com/office/powerpoint/2010/main" val="5670516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קבוצה 3">
            <a:extLst>
              <a:ext uri="{FF2B5EF4-FFF2-40B4-BE49-F238E27FC236}">
                <a16:creationId xmlns:a16="http://schemas.microsoft.com/office/drawing/2014/main" xmlns="" id="{7E5BE050-4AB8-4A86-BADF-1D9815510985}"/>
              </a:ext>
            </a:extLst>
          </p:cNvPr>
          <p:cNvGrpSpPr/>
          <p:nvPr/>
        </p:nvGrpSpPr>
        <p:grpSpPr>
          <a:xfrm>
            <a:off x="356755" y="77999"/>
            <a:ext cx="11478490" cy="1232154"/>
            <a:chOff x="110837" y="-39861"/>
            <a:chExt cx="11478490" cy="1232154"/>
          </a:xfrm>
        </p:grpSpPr>
        <p:pic>
          <p:nvPicPr>
            <p:cNvPr id="6" name="תמונה 5">
              <a:extLst>
                <a:ext uri="{FF2B5EF4-FFF2-40B4-BE49-F238E27FC236}">
                  <a16:creationId xmlns:a16="http://schemas.microsoft.com/office/drawing/2014/main" xmlns="" id="{0C23B31D-973F-400D-ADB9-6636F45DA2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837" y="-39861"/>
              <a:ext cx="2133600" cy="1232154"/>
            </a:xfrm>
            <a:prstGeom prst="rect">
              <a:avLst/>
            </a:prstGeom>
          </p:spPr>
        </p:pic>
        <p:pic>
          <p:nvPicPr>
            <p:cNvPr id="8" name="Picture 2" descr="יד ושם - דף הבית">
              <a:extLst>
                <a:ext uri="{FF2B5EF4-FFF2-40B4-BE49-F238E27FC236}">
                  <a16:creationId xmlns:a16="http://schemas.microsoft.com/office/drawing/2014/main" xmlns="" id="{699FBA5C-99DC-49DE-94D5-EA57C3D9E2C3}"/>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608127" y="185036"/>
              <a:ext cx="1981200" cy="914400"/>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תיבת טקסט 5">
            <a:extLst>
              <a:ext uri="{FF2B5EF4-FFF2-40B4-BE49-F238E27FC236}">
                <a16:creationId xmlns:a16="http://schemas.microsoft.com/office/drawing/2014/main" xmlns="" id="{7490EE15-79EB-48F4-B5E3-8CE7DF7CAAA2}"/>
              </a:ext>
            </a:extLst>
          </p:cNvPr>
          <p:cNvSpPr txBox="1"/>
          <p:nvPr/>
        </p:nvSpPr>
        <p:spPr>
          <a:xfrm flipH="1">
            <a:off x="3357397" y="576216"/>
            <a:ext cx="5137769" cy="523220"/>
          </a:xfrm>
          <a:prstGeom prst="rect">
            <a:avLst/>
          </a:prstGeom>
          <a:noFill/>
        </p:spPr>
        <p:txBody>
          <a:bodyPr wrap="square" rtlCol="1">
            <a:spAutoFit/>
          </a:bodyPr>
          <a:lstStyle/>
          <a:p>
            <a:r>
              <a:rPr lang="he-IL" sz="2800" b="1" dirty="0">
                <a:latin typeface="Arial" panose="020B0604020202020204" pitchFamily="34" charset="0"/>
                <a:cs typeface="Arial" panose="020B0604020202020204" pitchFamily="34" charset="0"/>
              </a:rPr>
              <a:t>זיכרון מבעד לעדשה – זיכרון מקוון</a:t>
            </a:r>
          </a:p>
        </p:txBody>
      </p:sp>
      <p:sp>
        <p:nvSpPr>
          <p:cNvPr id="10" name="מלבן 9">
            <a:extLst>
              <a:ext uri="{FF2B5EF4-FFF2-40B4-BE49-F238E27FC236}">
                <a16:creationId xmlns:a16="http://schemas.microsoft.com/office/drawing/2014/main" xmlns="" id="{9EB22099-7337-41CB-99CA-3433D5E2FC47}"/>
              </a:ext>
            </a:extLst>
          </p:cNvPr>
          <p:cNvSpPr/>
          <p:nvPr/>
        </p:nvSpPr>
        <p:spPr>
          <a:xfrm>
            <a:off x="5739245" y="2301749"/>
            <a:ext cx="6096000" cy="2693045"/>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lgn="just" rtl="1"/>
            <a:r>
              <a:rPr lang="he-IL" sz="2400" b="1" dirty="0"/>
              <a:t>אורט שפירא כפר סבא</a:t>
            </a:r>
          </a:p>
          <a:p>
            <a:pPr algn="r" rtl="1"/>
            <a:r>
              <a:rPr lang="he-IL" sz="1100" dirty="0">
                <a:solidFill>
                  <a:srgbClr val="212121"/>
                </a:solidFill>
                <a:latin typeface="Lato"/>
              </a:rPr>
              <a:t/>
            </a:r>
            <a:br>
              <a:rPr lang="he-IL" sz="1100" dirty="0">
                <a:solidFill>
                  <a:srgbClr val="212121"/>
                </a:solidFill>
                <a:latin typeface="Lato"/>
              </a:rPr>
            </a:br>
            <a:r>
              <a:rPr lang="he-IL" b="1" dirty="0">
                <a:solidFill>
                  <a:srgbClr val="212121"/>
                </a:solidFill>
                <a:latin typeface="Arial" panose="020B0604020202020204" pitchFamily="34" charset="0"/>
              </a:rPr>
              <a:t>שמות התלמידים: </a:t>
            </a:r>
            <a:r>
              <a:rPr lang="he-IL" sz="1400" b="0" i="0" u="none" strike="noStrike" kern="1200" dirty="0">
                <a:solidFill>
                  <a:schemeClr val="dk1"/>
                </a:solidFill>
                <a:effectLst/>
                <a:latin typeface="+mn-lt"/>
                <a:ea typeface="+mn-ea"/>
                <a:cs typeface="+mn-cs"/>
              </a:rPr>
              <a:t>נויה עמרני </a:t>
            </a:r>
            <a:r>
              <a:rPr lang="he-IL" sz="1400" b="0" i="0" u="none" strike="noStrike" kern="1200" dirty="0" err="1">
                <a:solidFill>
                  <a:schemeClr val="dk1"/>
                </a:solidFill>
                <a:effectLst/>
                <a:latin typeface="+mn-lt"/>
                <a:ea typeface="+mn-ea"/>
                <a:cs typeface="+mn-cs"/>
              </a:rPr>
              <a:t>דנאי</a:t>
            </a:r>
            <a:r>
              <a:rPr lang="he-IL" sz="1400" dirty="0"/>
              <a:t>, אור שושני, אלה לווינגר, עדן דורמן</a:t>
            </a:r>
          </a:p>
          <a:p>
            <a:pPr algn="r" rtl="1"/>
            <a:endParaRPr lang="he-IL" sz="1400" dirty="0">
              <a:solidFill>
                <a:schemeClr val="bg1"/>
              </a:solidFill>
            </a:endParaRPr>
          </a:p>
          <a:p>
            <a:pPr algn="r" rtl="1"/>
            <a:r>
              <a:rPr lang="he-IL" sz="1400" dirty="0">
                <a:solidFill>
                  <a:schemeClr val="bg1"/>
                </a:solidFill>
              </a:rPr>
              <a:t> </a:t>
            </a:r>
            <a:r>
              <a:rPr lang="he-IL" b="1" dirty="0">
                <a:solidFill>
                  <a:srgbClr val="212121"/>
                </a:solidFill>
                <a:latin typeface="Arial" panose="020B0604020202020204" pitchFamily="34" charset="0"/>
              </a:rPr>
              <a:t>שם היצירה: "תמיד הכי חשוך לפני עלות השחר"</a:t>
            </a:r>
          </a:p>
          <a:p>
            <a:pPr algn="r" rtl="1"/>
            <a:endParaRPr lang="he-IL" sz="1400" dirty="0">
              <a:solidFill>
                <a:schemeClr val="bg1"/>
              </a:solidFill>
            </a:endParaRPr>
          </a:p>
          <a:p>
            <a:pPr algn="r" rtl="1"/>
            <a:r>
              <a:rPr lang="he-IL" sz="1400" dirty="0"/>
              <a:t>בתמונה אצבעון אמיתי שהיה שייך לבבה יפה (ניצולת שואה). התמונה של האצבעון צולמה על ידי בתה </a:t>
            </a:r>
            <a:r>
              <a:rPr lang="he-IL" sz="1400" dirty="0" err="1"/>
              <a:t>פרלה</a:t>
            </a:r>
            <a:r>
              <a:rPr lang="he-IL" sz="1400" dirty="0"/>
              <a:t> בחודש פברואר האחרון. בתוצר ניתן לראות את האצבעון האמיתי שהביא לה בעלה של בבה בו נעשה שימוש בזמן המלחמה בעודם פרטיזנים שהתחבאו ביערות. הוא משקף את הפשטות שהייתה אז ומראה את תקוותם והאופטימיות של היהודים גם במצב הקשה הזה.</a:t>
            </a:r>
          </a:p>
        </p:txBody>
      </p:sp>
      <p:pic>
        <p:nvPicPr>
          <p:cNvPr id="3" name="תמונה 2">
            <a:extLst>
              <a:ext uri="{FF2B5EF4-FFF2-40B4-BE49-F238E27FC236}">
                <a16:creationId xmlns:a16="http://schemas.microsoft.com/office/drawing/2014/main" xmlns="" id="{C9D57DFA-E959-4D3B-9735-1C24AAC6B03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56755" y="1600200"/>
            <a:ext cx="4795538" cy="3394594"/>
          </a:xfrm>
          <a:prstGeom prst="rect">
            <a:avLst/>
          </a:prstGeom>
        </p:spPr>
      </p:pic>
    </p:spTree>
    <p:extLst>
      <p:ext uri="{BB962C8B-B14F-4D97-AF65-F5344CB8AC3E}">
        <p14:creationId xmlns:p14="http://schemas.microsoft.com/office/powerpoint/2010/main" val="540089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קבוצה 3">
            <a:extLst>
              <a:ext uri="{FF2B5EF4-FFF2-40B4-BE49-F238E27FC236}">
                <a16:creationId xmlns:a16="http://schemas.microsoft.com/office/drawing/2014/main" xmlns="" id="{7E5BE050-4AB8-4A86-BADF-1D9815510985}"/>
              </a:ext>
            </a:extLst>
          </p:cNvPr>
          <p:cNvGrpSpPr/>
          <p:nvPr/>
        </p:nvGrpSpPr>
        <p:grpSpPr>
          <a:xfrm>
            <a:off x="356755" y="77999"/>
            <a:ext cx="11478490" cy="1232154"/>
            <a:chOff x="110837" y="-39861"/>
            <a:chExt cx="11478490" cy="1232154"/>
          </a:xfrm>
        </p:grpSpPr>
        <p:pic>
          <p:nvPicPr>
            <p:cNvPr id="6" name="תמונה 5">
              <a:extLst>
                <a:ext uri="{FF2B5EF4-FFF2-40B4-BE49-F238E27FC236}">
                  <a16:creationId xmlns:a16="http://schemas.microsoft.com/office/drawing/2014/main" xmlns="" id="{0C23B31D-973F-400D-ADB9-6636F45DA2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837" y="-39861"/>
              <a:ext cx="2133600" cy="1232154"/>
            </a:xfrm>
            <a:prstGeom prst="rect">
              <a:avLst/>
            </a:prstGeom>
          </p:spPr>
        </p:pic>
        <p:pic>
          <p:nvPicPr>
            <p:cNvPr id="8" name="Picture 2" descr="יד ושם - דף הבית">
              <a:extLst>
                <a:ext uri="{FF2B5EF4-FFF2-40B4-BE49-F238E27FC236}">
                  <a16:creationId xmlns:a16="http://schemas.microsoft.com/office/drawing/2014/main" xmlns="" id="{699FBA5C-99DC-49DE-94D5-EA57C3D9E2C3}"/>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608127" y="185036"/>
              <a:ext cx="1981200" cy="914400"/>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תיבת טקסט 5">
            <a:extLst>
              <a:ext uri="{FF2B5EF4-FFF2-40B4-BE49-F238E27FC236}">
                <a16:creationId xmlns:a16="http://schemas.microsoft.com/office/drawing/2014/main" xmlns="" id="{7490EE15-79EB-48F4-B5E3-8CE7DF7CAAA2}"/>
              </a:ext>
            </a:extLst>
          </p:cNvPr>
          <p:cNvSpPr txBox="1"/>
          <p:nvPr/>
        </p:nvSpPr>
        <p:spPr>
          <a:xfrm flipH="1">
            <a:off x="3357397" y="576216"/>
            <a:ext cx="5137769" cy="523220"/>
          </a:xfrm>
          <a:prstGeom prst="rect">
            <a:avLst/>
          </a:prstGeom>
          <a:noFill/>
        </p:spPr>
        <p:txBody>
          <a:bodyPr wrap="square" rtlCol="1">
            <a:spAutoFit/>
          </a:bodyPr>
          <a:lstStyle/>
          <a:p>
            <a:r>
              <a:rPr lang="he-IL" sz="2800" b="1" dirty="0">
                <a:latin typeface="Arial" panose="020B0604020202020204" pitchFamily="34" charset="0"/>
                <a:cs typeface="Arial" panose="020B0604020202020204" pitchFamily="34" charset="0"/>
              </a:rPr>
              <a:t>זיכרון מבעד לעדשה – זיכרון מקוון</a:t>
            </a:r>
          </a:p>
        </p:txBody>
      </p:sp>
      <p:sp>
        <p:nvSpPr>
          <p:cNvPr id="2" name="מלבן 1">
            <a:extLst>
              <a:ext uri="{FF2B5EF4-FFF2-40B4-BE49-F238E27FC236}">
                <a16:creationId xmlns:a16="http://schemas.microsoft.com/office/drawing/2014/main" xmlns="" id="{F2492999-00ED-4F19-80B0-7E4253B5A9D3}"/>
              </a:ext>
            </a:extLst>
          </p:cNvPr>
          <p:cNvSpPr/>
          <p:nvPr/>
        </p:nvSpPr>
        <p:spPr>
          <a:xfrm>
            <a:off x="5739245" y="1335781"/>
            <a:ext cx="6096000" cy="5324535"/>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lgn="just" rtl="1" fontAlgn="t"/>
            <a:r>
              <a:rPr lang="he-IL" sz="2400" b="1" dirty="0">
                <a:solidFill>
                  <a:srgbClr val="000000"/>
                </a:solidFill>
                <a:latin typeface="Arial" panose="020B0604020202020204" pitchFamily="34" charset="0"/>
              </a:rPr>
              <a:t>אורט-אורן בעפולה.</a:t>
            </a:r>
            <a:endParaRPr lang="he-IL" sz="2400" b="1" dirty="0">
              <a:solidFill>
                <a:srgbClr val="212121"/>
              </a:solidFill>
              <a:latin typeface="Lato"/>
            </a:endParaRPr>
          </a:p>
          <a:p>
            <a:pPr algn="just" rtl="1" fontAlgn="t"/>
            <a:endParaRPr lang="he-IL" b="1" dirty="0">
              <a:solidFill>
                <a:srgbClr val="212121"/>
              </a:solidFill>
              <a:latin typeface="Arial" panose="020B0604020202020204" pitchFamily="34" charset="0"/>
            </a:endParaRPr>
          </a:p>
          <a:p>
            <a:pPr algn="just" rtl="1" fontAlgn="t"/>
            <a:r>
              <a:rPr lang="he-IL" b="1" dirty="0">
                <a:solidFill>
                  <a:srgbClr val="212121"/>
                </a:solidFill>
                <a:latin typeface="Arial" panose="020B0604020202020204" pitchFamily="34" charset="0"/>
              </a:rPr>
              <a:t>שמות התלמידים:</a:t>
            </a:r>
            <a:endParaRPr lang="he-IL" sz="1100" dirty="0">
              <a:solidFill>
                <a:srgbClr val="212121"/>
              </a:solidFill>
              <a:latin typeface="Lato"/>
            </a:endParaRPr>
          </a:p>
          <a:p>
            <a:pPr algn="just" rtl="1" fontAlgn="t"/>
            <a:r>
              <a:rPr lang="he-IL" dirty="0">
                <a:solidFill>
                  <a:srgbClr val="000000"/>
                </a:solidFill>
                <a:latin typeface="Arial" panose="020B0604020202020204" pitchFamily="34" charset="0"/>
              </a:rPr>
              <a:t>כיתה י"א </a:t>
            </a:r>
            <a:r>
              <a:rPr lang="he-IL" dirty="0" err="1">
                <a:solidFill>
                  <a:srgbClr val="000000"/>
                </a:solidFill>
                <a:latin typeface="Arial" panose="020B0604020202020204" pitchFamily="34" charset="0"/>
              </a:rPr>
              <a:t>מב"ר</a:t>
            </a:r>
            <a:r>
              <a:rPr lang="he-IL" dirty="0">
                <a:solidFill>
                  <a:srgbClr val="000000"/>
                </a:solidFill>
                <a:latin typeface="Arial" panose="020B0604020202020204" pitchFamily="34" charset="0"/>
              </a:rPr>
              <a:t> בליווי מחנכת הכיתה מאשה </a:t>
            </a:r>
            <a:r>
              <a:rPr lang="he-IL" dirty="0" err="1">
                <a:solidFill>
                  <a:srgbClr val="000000"/>
                </a:solidFill>
                <a:latin typeface="Arial" panose="020B0604020202020204" pitchFamily="34" charset="0"/>
              </a:rPr>
              <a:t>למברסקי</a:t>
            </a:r>
            <a:r>
              <a:rPr lang="he-IL" dirty="0">
                <a:solidFill>
                  <a:srgbClr val="000000"/>
                </a:solidFill>
                <a:latin typeface="Arial" panose="020B0604020202020204" pitchFamily="34" charset="0"/>
              </a:rPr>
              <a:t> ומורות מגמת אומנות סיגל עמית דיין ואושרת קרן.</a:t>
            </a:r>
            <a:endParaRPr lang="he-IL" sz="1100" dirty="0">
              <a:solidFill>
                <a:srgbClr val="212121"/>
              </a:solidFill>
              <a:latin typeface="Lato"/>
            </a:endParaRPr>
          </a:p>
          <a:p>
            <a:pPr algn="just" rtl="1" fontAlgn="t"/>
            <a:r>
              <a:rPr lang="he-IL" b="1" dirty="0">
                <a:solidFill>
                  <a:srgbClr val="212121"/>
                </a:solidFill>
                <a:latin typeface="Arial" panose="020B0604020202020204" pitchFamily="34" charset="0"/>
              </a:rPr>
              <a:t>שם היצירה: </a:t>
            </a:r>
            <a:r>
              <a:rPr lang="he-IL" b="1" dirty="0">
                <a:solidFill>
                  <a:srgbClr val="000000"/>
                </a:solidFill>
                <a:latin typeface="Arial" panose="020B0604020202020204" pitchFamily="34" charset="0"/>
              </a:rPr>
              <a:t>"הדובי"</a:t>
            </a:r>
            <a:endParaRPr lang="he-IL" b="1" dirty="0">
              <a:solidFill>
                <a:srgbClr val="212121"/>
              </a:solidFill>
              <a:latin typeface="Lato"/>
            </a:endParaRPr>
          </a:p>
          <a:p>
            <a:pPr algn="just" rtl="1" fontAlgn="t"/>
            <a:r>
              <a:rPr lang="he-IL" b="1" dirty="0">
                <a:solidFill>
                  <a:srgbClr val="000000"/>
                </a:solidFill>
                <a:latin typeface="Arial" panose="020B0604020202020204" pitchFamily="34" charset="0"/>
              </a:rPr>
              <a:t>המסר: </a:t>
            </a:r>
            <a:r>
              <a:rPr lang="he-IL" dirty="0">
                <a:solidFill>
                  <a:srgbClr val="000000"/>
                </a:solidFill>
                <a:latin typeface="Arial" panose="020B0604020202020204" pitchFamily="34" charset="0"/>
              </a:rPr>
              <a:t>כל אדם והילדות שלו. שונה ואחרת.</a:t>
            </a:r>
            <a:endParaRPr lang="he-IL" sz="1100" dirty="0">
              <a:solidFill>
                <a:srgbClr val="212121"/>
              </a:solidFill>
              <a:latin typeface="Lato"/>
            </a:endParaRPr>
          </a:p>
          <a:p>
            <a:pPr algn="just" rtl="1" fontAlgn="t"/>
            <a:r>
              <a:rPr lang="he-IL" sz="1400" dirty="0">
                <a:solidFill>
                  <a:srgbClr val="212121"/>
                </a:solidFill>
                <a:latin typeface="Lato"/>
              </a:rPr>
              <a:t/>
            </a:r>
            <a:br>
              <a:rPr lang="he-IL" sz="1400" dirty="0">
                <a:solidFill>
                  <a:srgbClr val="212121"/>
                </a:solidFill>
                <a:latin typeface="Lato"/>
              </a:rPr>
            </a:br>
            <a:r>
              <a:rPr lang="he-IL" sz="1400" dirty="0"/>
              <a:t>בכרזה הצגנו את הדובי "מישו" שהועבר ליד ושם ע"י </a:t>
            </a:r>
            <a:r>
              <a:rPr lang="he-IL" sz="1400" dirty="0" err="1"/>
              <a:t>סטלה</a:t>
            </a:r>
            <a:r>
              <a:rPr lang="he-IL" sz="1400" dirty="0"/>
              <a:t> </a:t>
            </a:r>
            <a:r>
              <a:rPr lang="he-IL" sz="1400" dirty="0" err="1"/>
              <a:t>קנובל</a:t>
            </a:r>
            <a:r>
              <a:rPr lang="he-IL" sz="1400" dirty="0"/>
              <a:t>, ניצולת שואה. הדובי היה משמעותי מאוד עבורה ובר איתה את כל הסבל ונדודיה בתקופת השואה.. לצידו הוספנו משפט משיר הילדים של ביאליק על מנת להדגיש את הילדות של כל אחד מאיתנו, שיר שכולנו מכירים. יחד עם זאת, הדגשנו את המשפט שלוקח אותנו למקומות קצת אחרים.. להיות תלוי בין ארץ לשמיים.. להדגיש את השוני והקושי. </a:t>
            </a:r>
          </a:p>
          <a:p>
            <a:pPr algn="r" rtl="1"/>
            <a:r>
              <a:rPr lang="he-IL" sz="1600" dirty="0"/>
              <a:t>הדובי "מישו", שייך </a:t>
            </a:r>
            <a:r>
              <a:rPr lang="he-IL" sz="1600" dirty="0" err="1"/>
              <a:t>לסטלה</a:t>
            </a:r>
            <a:r>
              <a:rPr lang="he-IL" sz="1600" dirty="0"/>
              <a:t> </a:t>
            </a:r>
            <a:r>
              <a:rPr lang="he-IL" sz="1600" dirty="0" err="1"/>
              <a:t>קנובל</a:t>
            </a:r>
            <a:r>
              <a:rPr lang="he-IL" sz="1600" dirty="0"/>
              <a:t>. הועבר לשמירה לאוסף החפצים של יד ושם בגבעתיים. </a:t>
            </a:r>
          </a:p>
          <a:p>
            <a:pPr algn="r" rtl="1"/>
            <a:r>
              <a:rPr lang="en-US" sz="1600" dirty="0">
                <a:hlinkClick r:id="rId5"/>
              </a:rPr>
              <a:t>https://www.yadvashem.org/yv/he/exhibitions/bearing-witness/teddy-bear-mishu.asp#gallery</a:t>
            </a:r>
            <a:r>
              <a:rPr lang="he-IL" sz="1600" dirty="0"/>
              <a:t> </a:t>
            </a:r>
          </a:p>
          <a:p>
            <a:pPr algn="r" rtl="1" fontAlgn="t"/>
            <a:endParaRPr lang="he-IL" sz="1600" dirty="0">
              <a:solidFill>
                <a:srgbClr val="212121"/>
              </a:solidFill>
              <a:latin typeface="Lato"/>
            </a:endParaRPr>
          </a:p>
          <a:p>
            <a:pPr algn="r"/>
            <a:r>
              <a:rPr lang="he-IL" sz="1600" dirty="0">
                <a:solidFill>
                  <a:srgbClr val="212121"/>
                </a:solidFill>
                <a:latin typeface="Lato"/>
              </a:rPr>
              <a:t/>
            </a:r>
            <a:br>
              <a:rPr lang="he-IL" sz="1600" dirty="0">
                <a:solidFill>
                  <a:srgbClr val="212121"/>
                </a:solidFill>
                <a:latin typeface="Lato"/>
              </a:rPr>
            </a:br>
            <a:endParaRPr lang="he-IL" sz="2800" dirty="0"/>
          </a:p>
        </p:txBody>
      </p:sp>
      <p:pic>
        <p:nvPicPr>
          <p:cNvPr id="5" name="תמונה 4">
            <a:extLst>
              <a:ext uri="{FF2B5EF4-FFF2-40B4-BE49-F238E27FC236}">
                <a16:creationId xmlns:a16="http://schemas.microsoft.com/office/drawing/2014/main" xmlns="" id="{67F16369-C4DA-40B7-A473-6B8055FD07C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80119" y="1567541"/>
            <a:ext cx="3373220" cy="4769945"/>
          </a:xfrm>
          <a:prstGeom prst="rect">
            <a:avLst/>
          </a:prstGeom>
        </p:spPr>
      </p:pic>
    </p:spTree>
    <p:extLst>
      <p:ext uri="{BB962C8B-B14F-4D97-AF65-F5344CB8AC3E}">
        <p14:creationId xmlns:p14="http://schemas.microsoft.com/office/powerpoint/2010/main" val="11739190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קבוצה 3">
            <a:extLst>
              <a:ext uri="{FF2B5EF4-FFF2-40B4-BE49-F238E27FC236}">
                <a16:creationId xmlns:a16="http://schemas.microsoft.com/office/drawing/2014/main" xmlns="" id="{7E5BE050-4AB8-4A86-BADF-1D9815510985}"/>
              </a:ext>
            </a:extLst>
          </p:cNvPr>
          <p:cNvGrpSpPr/>
          <p:nvPr/>
        </p:nvGrpSpPr>
        <p:grpSpPr>
          <a:xfrm>
            <a:off x="356755" y="77999"/>
            <a:ext cx="11478490" cy="1232154"/>
            <a:chOff x="110837" y="-39861"/>
            <a:chExt cx="11478490" cy="1232154"/>
          </a:xfrm>
        </p:grpSpPr>
        <p:pic>
          <p:nvPicPr>
            <p:cNvPr id="6" name="תמונה 5">
              <a:extLst>
                <a:ext uri="{FF2B5EF4-FFF2-40B4-BE49-F238E27FC236}">
                  <a16:creationId xmlns:a16="http://schemas.microsoft.com/office/drawing/2014/main" xmlns="" id="{0C23B31D-973F-400D-ADB9-6636F45DA2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837" y="-39861"/>
              <a:ext cx="2133600" cy="1232154"/>
            </a:xfrm>
            <a:prstGeom prst="rect">
              <a:avLst/>
            </a:prstGeom>
          </p:spPr>
        </p:pic>
        <p:pic>
          <p:nvPicPr>
            <p:cNvPr id="8" name="Picture 2" descr="יד ושם - דף הבית">
              <a:extLst>
                <a:ext uri="{FF2B5EF4-FFF2-40B4-BE49-F238E27FC236}">
                  <a16:creationId xmlns:a16="http://schemas.microsoft.com/office/drawing/2014/main" xmlns="" id="{699FBA5C-99DC-49DE-94D5-EA57C3D9E2C3}"/>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608127" y="185036"/>
              <a:ext cx="1981200" cy="914400"/>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תיבת טקסט 5">
            <a:extLst>
              <a:ext uri="{FF2B5EF4-FFF2-40B4-BE49-F238E27FC236}">
                <a16:creationId xmlns:a16="http://schemas.microsoft.com/office/drawing/2014/main" xmlns="" id="{7490EE15-79EB-48F4-B5E3-8CE7DF7CAAA2}"/>
              </a:ext>
            </a:extLst>
          </p:cNvPr>
          <p:cNvSpPr txBox="1"/>
          <p:nvPr/>
        </p:nvSpPr>
        <p:spPr>
          <a:xfrm flipH="1">
            <a:off x="3357397" y="576216"/>
            <a:ext cx="5137769" cy="523220"/>
          </a:xfrm>
          <a:prstGeom prst="rect">
            <a:avLst/>
          </a:prstGeom>
          <a:noFill/>
        </p:spPr>
        <p:txBody>
          <a:bodyPr wrap="square" rtlCol="1">
            <a:spAutoFit/>
          </a:bodyPr>
          <a:lstStyle/>
          <a:p>
            <a:r>
              <a:rPr lang="he-IL" sz="2800" b="1" dirty="0">
                <a:latin typeface="Arial" panose="020B0604020202020204" pitchFamily="34" charset="0"/>
                <a:cs typeface="Arial" panose="020B0604020202020204" pitchFamily="34" charset="0"/>
              </a:rPr>
              <a:t>זיכרון מבעד לעדשה – זיכרון מקוון</a:t>
            </a:r>
          </a:p>
        </p:txBody>
      </p:sp>
      <p:pic>
        <p:nvPicPr>
          <p:cNvPr id="5" name="תמונה 4">
            <a:extLst>
              <a:ext uri="{FF2B5EF4-FFF2-40B4-BE49-F238E27FC236}">
                <a16:creationId xmlns:a16="http://schemas.microsoft.com/office/drawing/2014/main" xmlns="" id="{3426755E-52FC-42ED-B7FE-87117D66FA4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96259" y="1310153"/>
            <a:ext cx="4907618" cy="3866608"/>
          </a:xfrm>
          <a:prstGeom prst="rect">
            <a:avLst/>
          </a:prstGeom>
        </p:spPr>
      </p:pic>
      <p:sp>
        <p:nvSpPr>
          <p:cNvPr id="7" name="מלבן 6">
            <a:extLst>
              <a:ext uri="{FF2B5EF4-FFF2-40B4-BE49-F238E27FC236}">
                <a16:creationId xmlns:a16="http://schemas.microsoft.com/office/drawing/2014/main" xmlns="" id="{624382B5-4D4D-4BAE-98C7-0404CDD40966}"/>
              </a:ext>
            </a:extLst>
          </p:cNvPr>
          <p:cNvSpPr/>
          <p:nvPr/>
        </p:nvSpPr>
        <p:spPr>
          <a:xfrm>
            <a:off x="5847716" y="1310153"/>
            <a:ext cx="6096000" cy="4031873"/>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lgn="just" rtl="1"/>
            <a:r>
              <a:rPr lang="he-IL" sz="2400" b="1" dirty="0">
                <a:solidFill>
                  <a:srgbClr val="212121"/>
                </a:solidFill>
                <a:latin typeface="Arial" panose="020B0604020202020204" pitchFamily="34" charset="0"/>
              </a:rPr>
              <a:t>אורט שפירא כפר סבא</a:t>
            </a:r>
            <a:endParaRPr lang="he-IL" sz="2400" dirty="0">
              <a:solidFill>
                <a:srgbClr val="212121"/>
              </a:solidFill>
              <a:latin typeface="Lato"/>
            </a:endParaRPr>
          </a:p>
          <a:p>
            <a:pPr algn="just" rtl="1"/>
            <a:r>
              <a:rPr lang="he-IL" sz="1100" dirty="0">
                <a:solidFill>
                  <a:srgbClr val="212121"/>
                </a:solidFill>
                <a:latin typeface="Lato"/>
              </a:rPr>
              <a:t/>
            </a:r>
            <a:br>
              <a:rPr lang="he-IL" sz="1100" dirty="0">
                <a:solidFill>
                  <a:srgbClr val="212121"/>
                </a:solidFill>
                <a:latin typeface="Lato"/>
              </a:rPr>
            </a:br>
            <a:endParaRPr lang="he-IL" sz="1100" dirty="0">
              <a:solidFill>
                <a:srgbClr val="212121"/>
              </a:solidFill>
              <a:latin typeface="Lato"/>
            </a:endParaRPr>
          </a:p>
          <a:p>
            <a:pPr algn="just" rtl="1"/>
            <a:r>
              <a:rPr lang="he-IL" b="1" dirty="0">
                <a:solidFill>
                  <a:srgbClr val="212121"/>
                </a:solidFill>
                <a:latin typeface="Arial" panose="020B0604020202020204" pitchFamily="34" charset="0"/>
              </a:rPr>
              <a:t>שמות התלמידים: </a:t>
            </a:r>
            <a:r>
              <a:rPr lang="he-IL" dirty="0" err="1">
                <a:solidFill>
                  <a:srgbClr val="000000"/>
                </a:solidFill>
                <a:latin typeface="Arial" panose="020B0604020202020204" pitchFamily="34" charset="0"/>
              </a:rPr>
              <a:t>קאיה</a:t>
            </a:r>
            <a:r>
              <a:rPr lang="he-IL" dirty="0">
                <a:solidFill>
                  <a:srgbClr val="000000"/>
                </a:solidFill>
                <a:latin typeface="Arial" panose="020B0604020202020204" pitchFamily="34" charset="0"/>
              </a:rPr>
              <a:t> לוי חמד ואגם </a:t>
            </a:r>
            <a:r>
              <a:rPr lang="he-IL" dirty="0" err="1">
                <a:solidFill>
                  <a:srgbClr val="000000"/>
                </a:solidFill>
                <a:latin typeface="Arial" panose="020B0604020202020204" pitchFamily="34" charset="0"/>
              </a:rPr>
              <a:t>בק</a:t>
            </a:r>
            <a:endParaRPr lang="he-IL" sz="1100" dirty="0">
              <a:solidFill>
                <a:srgbClr val="212121"/>
              </a:solidFill>
              <a:latin typeface="Lato"/>
            </a:endParaRPr>
          </a:p>
          <a:p>
            <a:pPr algn="just" rtl="1"/>
            <a:r>
              <a:rPr lang="he-IL" sz="1100" dirty="0">
                <a:solidFill>
                  <a:srgbClr val="212121"/>
                </a:solidFill>
                <a:latin typeface="Lato"/>
              </a:rPr>
              <a:t/>
            </a:r>
            <a:br>
              <a:rPr lang="he-IL" sz="1100" dirty="0">
                <a:solidFill>
                  <a:srgbClr val="212121"/>
                </a:solidFill>
                <a:latin typeface="Lato"/>
              </a:rPr>
            </a:br>
            <a:r>
              <a:rPr lang="he-IL" b="1" dirty="0">
                <a:solidFill>
                  <a:srgbClr val="212121"/>
                </a:solidFill>
                <a:latin typeface="Arial" panose="020B0604020202020204" pitchFamily="34" charset="0"/>
              </a:rPr>
              <a:t>שם היצירה: </a:t>
            </a:r>
            <a:r>
              <a:rPr lang="he-IL" b="1" dirty="0">
                <a:solidFill>
                  <a:srgbClr val="000000"/>
                </a:solidFill>
                <a:latin typeface="Arial" panose="020B0604020202020204" pitchFamily="34" charset="0"/>
              </a:rPr>
              <a:t>שק תפוחי אדמה</a:t>
            </a:r>
            <a:endParaRPr lang="he-IL" sz="1100" b="1" dirty="0">
              <a:solidFill>
                <a:srgbClr val="212121"/>
              </a:solidFill>
              <a:latin typeface="Lato"/>
            </a:endParaRPr>
          </a:p>
          <a:p>
            <a:pPr rtl="1"/>
            <a:r>
              <a:rPr lang="he-IL" sz="1100" dirty="0">
                <a:solidFill>
                  <a:srgbClr val="212121"/>
                </a:solidFill>
                <a:latin typeface="Lato"/>
              </a:rPr>
              <a:t/>
            </a:r>
            <a:br>
              <a:rPr lang="he-IL" sz="1100" dirty="0">
                <a:solidFill>
                  <a:srgbClr val="212121"/>
                </a:solidFill>
                <a:latin typeface="Lato"/>
              </a:rPr>
            </a:br>
            <a:endParaRPr lang="he-IL" sz="1100" dirty="0">
              <a:solidFill>
                <a:srgbClr val="212121"/>
              </a:solidFill>
              <a:latin typeface="Lato"/>
            </a:endParaRPr>
          </a:p>
          <a:p>
            <a:pPr algn="just" rtl="1"/>
            <a:r>
              <a:rPr lang="he-IL" b="1" dirty="0">
                <a:solidFill>
                  <a:srgbClr val="000000"/>
                </a:solidFill>
                <a:latin typeface="Arial" panose="020B0604020202020204" pitchFamily="34" charset="0"/>
              </a:rPr>
              <a:t>המסר: </a:t>
            </a:r>
            <a:r>
              <a:rPr lang="he-IL" sz="1400" dirty="0">
                <a:solidFill>
                  <a:srgbClr val="000000"/>
                </a:solidFill>
                <a:latin typeface="Arial" panose="020B0604020202020204" pitchFamily="34" charset="0"/>
              </a:rPr>
              <a:t>גם הדברים הפשוטים כמו קליפות תפוחי אדמה יכולים להציל למישהו את החיים.</a:t>
            </a:r>
          </a:p>
          <a:p>
            <a:pPr algn="just" rtl="1"/>
            <a:r>
              <a:rPr lang="x-none" sz="1400" dirty="0">
                <a:solidFill>
                  <a:srgbClr val="111111"/>
                </a:solidFill>
                <a:latin typeface="Times New Roman"/>
                <a:ea typeface="Times New Roman"/>
                <a:sym typeface="Times New Roman"/>
              </a:rPr>
              <a:t>רוזה רוזנשטראוס נותקה מבני משפחתה תקופות ארוכות מבלי לדעת מה עלה בגורלם. </a:t>
            </a:r>
            <a:r>
              <a:rPr lang="he-IL" sz="1400" dirty="0">
                <a:solidFill>
                  <a:srgbClr val="111111"/>
                </a:solidFill>
                <a:latin typeface="Times New Roman"/>
                <a:ea typeface="Times New Roman"/>
                <a:sym typeface="Times New Roman"/>
              </a:rPr>
              <a:t> </a:t>
            </a:r>
            <a:r>
              <a:rPr lang="x-none" sz="1400" dirty="0">
                <a:solidFill>
                  <a:srgbClr val="111111"/>
                </a:solidFill>
                <a:latin typeface="Times New Roman"/>
                <a:ea typeface="Times New Roman"/>
                <a:sym typeface="Times New Roman"/>
              </a:rPr>
              <a:t>היא הצליחה להתקיים בזכות עבודות סריגה ותפירה שעשתה עבור איכרים אוקראינים תמורתן קיבלה קליפות תפוחי אדמה. השמלה הקייצית שלבשה בזמן גירוש המשפחה מצ'רנוביץ שימשה אותה לאורך כל תקופת שהותה בטרנסניסטריה. עם הזמן הפכה השמלה לחצאית, ורוזה הטליאה אותה פעם אחר פעם כשהיא משתמשת בבדי שקים ובשאריות בגדים קרועים שמצאה</a:t>
            </a:r>
            <a:endParaRPr lang="he-IL" sz="1400" dirty="0">
              <a:solidFill>
                <a:srgbClr val="111111"/>
              </a:solidFill>
              <a:latin typeface="Times New Roman"/>
              <a:ea typeface="Times New Roman"/>
              <a:sym typeface="Times New Roman"/>
            </a:endParaRPr>
          </a:p>
          <a:p>
            <a:pPr algn="just" rtl="1"/>
            <a:r>
              <a:rPr lang="he-IL" sz="1400" dirty="0"/>
              <a:t>בכרזה הכנו שק תפוחי אדמה בדוגמת החצאית המקורית של רוזה </a:t>
            </a:r>
            <a:r>
              <a:rPr lang="he-IL" sz="1400" dirty="0" err="1"/>
              <a:t>רוזנשטראוס</a:t>
            </a:r>
            <a:r>
              <a:rPr lang="he-IL" sz="1400" dirty="0"/>
              <a:t>.</a:t>
            </a:r>
            <a:endParaRPr lang="he-IL" sz="1400" u="none" strike="noStrike" cap="none" dirty="0"/>
          </a:p>
          <a:p>
            <a:pPr algn="just" rtl="1"/>
            <a:endParaRPr lang="he-IL" sz="1100" b="0" i="0" dirty="0">
              <a:solidFill>
                <a:srgbClr val="212121"/>
              </a:solidFill>
              <a:effectLst/>
              <a:latin typeface="Lato"/>
            </a:endParaRPr>
          </a:p>
        </p:txBody>
      </p:sp>
    </p:spTree>
    <p:extLst>
      <p:ext uri="{BB962C8B-B14F-4D97-AF65-F5344CB8AC3E}">
        <p14:creationId xmlns:p14="http://schemas.microsoft.com/office/powerpoint/2010/main" val="1626001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קבוצה 3">
            <a:extLst>
              <a:ext uri="{FF2B5EF4-FFF2-40B4-BE49-F238E27FC236}">
                <a16:creationId xmlns:a16="http://schemas.microsoft.com/office/drawing/2014/main" xmlns="" id="{7E5BE050-4AB8-4A86-BADF-1D9815510985}"/>
              </a:ext>
            </a:extLst>
          </p:cNvPr>
          <p:cNvGrpSpPr/>
          <p:nvPr/>
        </p:nvGrpSpPr>
        <p:grpSpPr>
          <a:xfrm>
            <a:off x="356755" y="77999"/>
            <a:ext cx="11478490" cy="1232154"/>
            <a:chOff x="110837" y="-39861"/>
            <a:chExt cx="11478490" cy="1232154"/>
          </a:xfrm>
        </p:grpSpPr>
        <p:pic>
          <p:nvPicPr>
            <p:cNvPr id="6" name="תמונה 5">
              <a:extLst>
                <a:ext uri="{FF2B5EF4-FFF2-40B4-BE49-F238E27FC236}">
                  <a16:creationId xmlns:a16="http://schemas.microsoft.com/office/drawing/2014/main" xmlns="" id="{0C23B31D-973F-400D-ADB9-6636F45DA2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837" y="-39861"/>
              <a:ext cx="2133600" cy="1232154"/>
            </a:xfrm>
            <a:prstGeom prst="rect">
              <a:avLst/>
            </a:prstGeom>
          </p:spPr>
        </p:pic>
        <p:pic>
          <p:nvPicPr>
            <p:cNvPr id="8" name="Picture 2" descr="יד ושם - דף הבית">
              <a:extLst>
                <a:ext uri="{FF2B5EF4-FFF2-40B4-BE49-F238E27FC236}">
                  <a16:creationId xmlns:a16="http://schemas.microsoft.com/office/drawing/2014/main" xmlns="" id="{699FBA5C-99DC-49DE-94D5-EA57C3D9E2C3}"/>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608127" y="185036"/>
              <a:ext cx="1981200" cy="914400"/>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תיבת טקסט 5">
            <a:extLst>
              <a:ext uri="{FF2B5EF4-FFF2-40B4-BE49-F238E27FC236}">
                <a16:creationId xmlns:a16="http://schemas.microsoft.com/office/drawing/2014/main" xmlns="" id="{7490EE15-79EB-48F4-B5E3-8CE7DF7CAAA2}"/>
              </a:ext>
            </a:extLst>
          </p:cNvPr>
          <p:cNvSpPr txBox="1"/>
          <p:nvPr/>
        </p:nvSpPr>
        <p:spPr>
          <a:xfrm flipH="1">
            <a:off x="3357397" y="576216"/>
            <a:ext cx="5137769" cy="523220"/>
          </a:xfrm>
          <a:prstGeom prst="rect">
            <a:avLst/>
          </a:prstGeom>
          <a:noFill/>
        </p:spPr>
        <p:txBody>
          <a:bodyPr wrap="square" rtlCol="1">
            <a:spAutoFit/>
          </a:bodyPr>
          <a:lstStyle/>
          <a:p>
            <a:r>
              <a:rPr lang="he-IL" sz="2800" b="1" dirty="0">
                <a:latin typeface="Arial" panose="020B0604020202020204" pitchFamily="34" charset="0"/>
                <a:cs typeface="Arial" panose="020B0604020202020204" pitchFamily="34" charset="0"/>
              </a:rPr>
              <a:t>זיכרון מבעד לעדשה – זיכרון מקוון</a:t>
            </a:r>
          </a:p>
        </p:txBody>
      </p:sp>
      <p:pic>
        <p:nvPicPr>
          <p:cNvPr id="2" name="תמונה 1">
            <a:extLst>
              <a:ext uri="{FF2B5EF4-FFF2-40B4-BE49-F238E27FC236}">
                <a16:creationId xmlns:a16="http://schemas.microsoft.com/office/drawing/2014/main" xmlns="" id="{81697F6C-A674-45AA-B4AC-AD9EB7867C7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74655" y="1952786"/>
            <a:ext cx="6081686" cy="3417377"/>
          </a:xfrm>
          <a:prstGeom prst="rect">
            <a:avLst/>
          </a:prstGeom>
        </p:spPr>
      </p:pic>
      <p:sp>
        <p:nvSpPr>
          <p:cNvPr id="3" name="מלבן 2">
            <a:extLst>
              <a:ext uri="{FF2B5EF4-FFF2-40B4-BE49-F238E27FC236}">
                <a16:creationId xmlns:a16="http://schemas.microsoft.com/office/drawing/2014/main" xmlns="" id="{D5651750-C30C-4536-9586-F95350792F20}"/>
              </a:ext>
            </a:extLst>
          </p:cNvPr>
          <p:cNvSpPr/>
          <p:nvPr/>
        </p:nvSpPr>
        <p:spPr>
          <a:xfrm>
            <a:off x="6837840" y="1494622"/>
            <a:ext cx="4885514" cy="5078313"/>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r" rtl="1">
              <a:spcBef>
                <a:spcPts val="0"/>
              </a:spcBef>
              <a:spcAft>
                <a:spcPts val="0"/>
              </a:spcAft>
            </a:pPr>
            <a:r>
              <a:rPr lang="he-IL" sz="2400" b="1" dirty="0">
                <a:solidFill>
                  <a:srgbClr val="212121"/>
                </a:solidFill>
                <a:latin typeface="Arial" panose="020B0604020202020204" pitchFamily="34" charset="0"/>
              </a:rPr>
              <a:t>אורט ע"ש אריה מאיר </a:t>
            </a:r>
            <a:r>
              <a:rPr lang="he-IL" sz="2400" b="1" dirty="0" err="1">
                <a:solidFill>
                  <a:srgbClr val="212121"/>
                </a:solidFill>
                <a:latin typeface="Arial" panose="020B0604020202020204" pitchFamily="34" charset="0"/>
              </a:rPr>
              <a:t>קרית</a:t>
            </a:r>
            <a:r>
              <a:rPr lang="he-IL" sz="2400" b="1" dirty="0">
                <a:solidFill>
                  <a:srgbClr val="212121"/>
                </a:solidFill>
                <a:latin typeface="Arial" panose="020B0604020202020204" pitchFamily="34" charset="0"/>
              </a:rPr>
              <a:t> גת</a:t>
            </a:r>
            <a:endParaRPr lang="he-IL" sz="2400" dirty="0"/>
          </a:p>
          <a:p>
            <a:pPr algn="just" rtl="1">
              <a:spcBef>
                <a:spcPts val="0"/>
              </a:spcBef>
              <a:spcAft>
                <a:spcPts val="0"/>
              </a:spcAft>
            </a:pPr>
            <a:r>
              <a:rPr lang="he-IL" dirty="0"/>
              <a:t/>
            </a:r>
            <a:br>
              <a:rPr lang="he-IL" dirty="0"/>
            </a:br>
            <a:r>
              <a:rPr lang="he-IL" sz="1400" b="1" dirty="0">
                <a:solidFill>
                  <a:srgbClr val="212121"/>
                </a:solidFill>
                <a:latin typeface="Arial" panose="020B0604020202020204" pitchFamily="34" charset="0"/>
              </a:rPr>
              <a:t>שמות התלמידים: </a:t>
            </a:r>
            <a:r>
              <a:rPr lang="he-IL" dirty="0">
                <a:solidFill>
                  <a:srgbClr val="212121"/>
                </a:solidFill>
                <a:latin typeface="Arial" panose="020B0604020202020204" pitchFamily="34" charset="0"/>
              </a:rPr>
              <a:t>אסיף שושנה </a:t>
            </a:r>
          </a:p>
          <a:p>
            <a:pPr algn="just" rtl="1">
              <a:spcBef>
                <a:spcPts val="0"/>
              </a:spcBef>
              <a:spcAft>
                <a:spcPts val="0"/>
              </a:spcAft>
            </a:pPr>
            <a:r>
              <a:rPr lang="he-IL" dirty="0"/>
              <a:t/>
            </a:r>
            <a:br>
              <a:rPr lang="he-IL" dirty="0"/>
            </a:br>
            <a:r>
              <a:rPr lang="he-IL" b="1" dirty="0" err="1">
                <a:solidFill>
                  <a:srgbClr val="212121"/>
                </a:solidFill>
                <a:latin typeface="Arial" panose="020B0604020202020204" pitchFamily="34" charset="0"/>
              </a:rPr>
              <a:t>שםהיצירה</a:t>
            </a:r>
            <a:r>
              <a:rPr lang="he-IL" b="1" dirty="0">
                <a:solidFill>
                  <a:srgbClr val="212121"/>
                </a:solidFill>
                <a:latin typeface="Arial" panose="020B0604020202020204" pitchFamily="34" charset="0"/>
              </a:rPr>
              <a:t>: </a:t>
            </a:r>
            <a:r>
              <a:rPr lang="he-IL" b="1" dirty="0">
                <a:solidFill>
                  <a:srgbClr val="000000"/>
                </a:solidFill>
                <a:latin typeface="Arial" panose="020B0604020202020204" pitchFamily="34" charset="0"/>
              </a:rPr>
              <a:t>"דיוקן משפחתי"</a:t>
            </a:r>
            <a:endParaRPr lang="he-IL" dirty="0"/>
          </a:p>
          <a:p>
            <a:pPr algn="r" rtl="1">
              <a:spcBef>
                <a:spcPts val="0"/>
              </a:spcBef>
              <a:spcAft>
                <a:spcPts val="0"/>
              </a:spcAft>
            </a:pPr>
            <a:r>
              <a:rPr lang="he-IL" b="1" dirty="0">
                <a:solidFill>
                  <a:srgbClr val="000000"/>
                </a:solidFill>
                <a:latin typeface="Arial" panose="020B0604020202020204" pitchFamily="34" charset="0"/>
              </a:rPr>
              <a:t>המסר: </a:t>
            </a:r>
            <a:r>
              <a:rPr lang="he-IL" sz="1400" dirty="0"/>
              <a:t>בחרתי להציג את השואה על-ידי חורבן ההפגזות. בחרתי בשם "דיוקן משפחתי" מאחר ואנו רואים מבנה ששימש למגורים אך לא נותר כל זכר לבני המשפחה. היעדר האנשים מדגיש את תחושת הכאוס שהתחוללה באותם הימים. כל מה שנותר זה טלאי צהוב זרוק על הרצפה. ניתן לדמיין מי הם אותם האנשים שחיו שם. איך נראה הבית שלהם לפני פרוץ המלחמה? מה הם אהבו? איך נראתה שגרת חייהם רגע לפני? שאלות רבות נותרו ללא תשובה והזכר היחיד מהמשפחה נותר זרוק על הרצפה. השימוש בטלאי צהוב כתיוג שמחבר אותם בצורה אינטואיטיבית לאותם הימים, ימים אפלים וחשוכים. </a:t>
            </a:r>
          </a:p>
          <a:p>
            <a:pPr algn="r"/>
            <a:endParaRPr lang="he-IL" sz="1400" dirty="0"/>
          </a:p>
          <a:p>
            <a:pPr algn="r"/>
            <a:r>
              <a:rPr lang="he-IL" sz="1400" dirty="0"/>
              <a:t>העבודה בפוטושופ אפשרה עבורי לייצר הדמיה למציאות אותנטית במידת האפשר. הצלחתי ליצור חיבורים אשר מדמים בית מאותם הימים ואף הנוף שנשקף מהחלונות נראה אמין לרגע. רציתי וחיפשתי דרכים לייצר דימוי קרוב לממשות. התעתוע יוצר בלבול אצל הצופה אשר מתקשה לפענח היכן נמצא הדיוקן המשפחתי. </a:t>
            </a:r>
          </a:p>
        </p:txBody>
      </p:sp>
    </p:spTree>
    <p:extLst>
      <p:ext uri="{BB962C8B-B14F-4D97-AF65-F5344CB8AC3E}">
        <p14:creationId xmlns:p14="http://schemas.microsoft.com/office/powerpoint/2010/main" val="1768846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קבוצה 3">
            <a:extLst>
              <a:ext uri="{FF2B5EF4-FFF2-40B4-BE49-F238E27FC236}">
                <a16:creationId xmlns:a16="http://schemas.microsoft.com/office/drawing/2014/main" xmlns="" id="{7E5BE050-4AB8-4A86-BADF-1D9815510985}"/>
              </a:ext>
            </a:extLst>
          </p:cNvPr>
          <p:cNvGrpSpPr/>
          <p:nvPr/>
        </p:nvGrpSpPr>
        <p:grpSpPr>
          <a:xfrm>
            <a:off x="356755" y="77999"/>
            <a:ext cx="11478490" cy="1232154"/>
            <a:chOff x="110837" y="-39861"/>
            <a:chExt cx="11478490" cy="1232154"/>
          </a:xfrm>
        </p:grpSpPr>
        <p:pic>
          <p:nvPicPr>
            <p:cNvPr id="6" name="תמונה 5">
              <a:extLst>
                <a:ext uri="{FF2B5EF4-FFF2-40B4-BE49-F238E27FC236}">
                  <a16:creationId xmlns:a16="http://schemas.microsoft.com/office/drawing/2014/main" xmlns="" id="{0C23B31D-973F-400D-ADB9-6636F45DA2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837" y="-39861"/>
              <a:ext cx="2133600" cy="1232154"/>
            </a:xfrm>
            <a:prstGeom prst="rect">
              <a:avLst/>
            </a:prstGeom>
          </p:spPr>
        </p:pic>
        <p:pic>
          <p:nvPicPr>
            <p:cNvPr id="8" name="Picture 2" descr="יד ושם - דף הבית">
              <a:extLst>
                <a:ext uri="{FF2B5EF4-FFF2-40B4-BE49-F238E27FC236}">
                  <a16:creationId xmlns:a16="http://schemas.microsoft.com/office/drawing/2014/main" xmlns="" id="{699FBA5C-99DC-49DE-94D5-EA57C3D9E2C3}"/>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608127" y="185036"/>
              <a:ext cx="1981200" cy="914400"/>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תיבת טקסט 5">
            <a:extLst>
              <a:ext uri="{FF2B5EF4-FFF2-40B4-BE49-F238E27FC236}">
                <a16:creationId xmlns:a16="http://schemas.microsoft.com/office/drawing/2014/main" xmlns="" id="{7490EE15-79EB-48F4-B5E3-8CE7DF7CAAA2}"/>
              </a:ext>
            </a:extLst>
          </p:cNvPr>
          <p:cNvSpPr txBox="1"/>
          <p:nvPr/>
        </p:nvSpPr>
        <p:spPr>
          <a:xfrm flipH="1">
            <a:off x="3357397" y="576216"/>
            <a:ext cx="5137769" cy="523220"/>
          </a:xfrm>
          <a:prstGeom prst="rect">
            <a:avLst/>
          </a:prstGeom>
          <a:noFill/>
        </p:spPr>
        <p:txBody>
          <a:bodyPr wrap="square" rtlCol="1">
            <a:spAutoFit/>
          </a:bodyPr>
          <a:lstStyle/>
          <a:p>
            <a:r>
              <a:rPr lang="he-IL" sz="2800" b="1" dirty="0">
                <a:latin typeface="Arial" panose="020B0604020202020204" pitchFamily="34" charset="0"/>
                <a:cs typeface="Arial" panose="020B0604020202020204" pitchFamily="34" charset="0"/>
              </a:rPr>
              <a:t>זיכרון מבעד לעדשה – זיכרון מקוון</a:t>
            </a:r>
          </a:p>
        </p:txBody>
      </p:sp>
      <p:sp>
        <p:nvSpPr>
          <p:cNvPr id="10" name="מלבן 9">
            <a:extLst>
              <a:ext uri="{FF2B5EF4-FFF2-40B4-BE49-F238E27FC236}">
                <a16:creationId xmlns:a16="http://schemas.microsoft.com/office/drawing/2014/main" xmlns="" id="{9EB22099-7337-41CB-99CA-3433D5E2FC47}"/>
              </a:ext>
            </a:extLst>
          </p:cNvPr>
          <p:cNvSpPr/>
          <p:nvPr/>
        </p:nvSpPr>
        <p:spPr>
          <a:xfrm>
            <a:off x="6096000" y="1977888"/>
            <a:ext cx="5349810" cy="446276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rtl="1"/>
            <a:r>
              <a:rPr lang="he-IL" sz="2400" b="1" dirty="0">
                <a:solidFill>
                  <a:srgbClr val="000000"/>
                </a:solidFill>
                <a:latin typeface="Arial" panose="020B0604020202020204" pitchFamily="34" charset="0"/>
              </a:rPr>
              <a:t>אורט מוצקין</a:t>
            </a:r>
            <a:endParaRPr lang="he-IL" sz="2400" b="1" dirty="0">
              <a:solidFill>
                <a:srgbClr val="212121"/>
              </a:solidFill>
              <a:latin typeface="Lato"/>
            </a:endParaRPr>
          </a:p>
          <a:p>
            <a:pPr algn="just" rtl="1"/>
            <a:r>
              <a:rPr lang="he-IL" sz="1100" dirty="0">
                <a:solidFill>
                  <a:srgbClr val="212121"/>
                </a:solidFill>
                <a:latin typeface="Lato"/>
              </a:rPr>
              <a:t/>
            </a:r>
            <a:br>
              <a:rPr lang="he-IL" sz="1100" dirty="0">
                <a:solidFill>
                  <a:srgbClr val="212121"/>
                </a:solidFill>
                <a:latin typeface="Lato"/>
              </a:rPr>
            </a:br>
            <a:endParaRPr lang="he-IL" sz="1100" dirty="0">
              <a:solidFill>
                <a:srgbClr val="212121"/>
              </a:solidFill>
              <a:latin typeface="Lato"/>
            </a:endParaRPr>
          </a:p>
          <a:p>
            <a:pPr algn="just" rtl="1"/>
            <a:r>
              <a:rPr lang="he-IL" b="1" dirty="0">
                <a:solidFill>
                  <a:srgbClr val="212121"/>
                </a:solidFill>
                <a:latin typeface="Arial" panose="020B0604020202020204" pitchFamily="34" charset="0"/>
              </a:rPr>
              <a:t>שמות התלמידים: </a:t>
            </a:r>
            <a:r>
              <a:rPr lang="he-IL" dirty="0">
                <a:solidFill>
                  <a:srgbClr val="000000"/>
                </a:solidFill>
                <a:latin typeface="Arial" panose="020B0604020202020204" pitchFamily="34" charset="0"/>
              </a:rPr>
              <a:t>שלי פיקרסקי</a:t>
            </a:r>
          </a:p>
          <a:p>
            <a:pPr algn="r" rtl="1"/>
            <a:r>
              <a:rPr lang="he-IL" sz="1100" dirty="0">
                <a:solidFill>
                  <a:srgbClr val="212121"/>
                </a:solidFill>
                <a:latin typeface="Lato"/>
              </a:rPr>
              <a:t/>
            </a:r>
            <a:br>
              <a:rPr lang="he-IL" sz="1100" dirty="0">
                <a:solidFill>
                  <a:srgbClr val="212121"/>
                </a:solidFill>
                <a:latin typeface="Lato"/>
              </a:rPr>
            </a:br>
            <a:r>
              <a:rPr lang="he-IL" b="1" dirty="0">
                <a:solidFill>
                  <a:srgbClr val="212121"/>
                </a:solidFill>
                <a:latin typeface="Arial" panose="020B0604020202020204" pitchFamily="34" charset="0"/>
              </a:rPr>
              <a:t>שם היצירה: ספר</a:t>
            </a:r>
          </a:p>
          <a:p>
            <a:pPr algn="r"/>
            <a:r>
              <a:rPr lang="he-IL" sz="1100" dirty="0">
                <a:solidFill>
                  <a:srgbClr val="212121"/>
                </a:solidFill>
                <a:latin typeface="Lato"/>
              </a:rPr>
              <a:t/>
            </a:r>
            <a:br>
              <a:rPr lang="he-IL" sz="1100" dirty="0">
                <a:solidFill>
                  <a:srgbClr val="212121"/>
                </a:solidFill>
                <a:latin typeface="Lato"/>
              </a:rPr>
            </a:br>
            <a:r>
              <a:rPr lang="he-IL" dirty="0">
                <a:solidFill>
                  <a:schemeClr val="bg1"/>
                </a:solidFill>
              </a:rPr>
              <a:t>" תלמידים מצלמים שואה"  - אורט מוצקין בחרו להתמודד עם </a:t>
            </a:r>
            <a:r>
              <a:rPr lang="he-IL" dirty="0" err="1">
                <a:solidFill>
                  <a:schemeClr val="bg1"/>
                </a:solidFill>
              </a:rPr>
              <a:t>זכרון</a:t>
            </a:r>
            <a:r>
              <a:rPr lang="he-IL" dirty="0">
                <a:solidFill>
                  <a:schemeClr val="bg1"/>
                </a:solidFill>
              </a:rPr>
              <a:t> השואה באמצעות תמונות עכשוויות שצילמו הילדים ומתארים את תחושותיהם בנושא זה. </a:t>
            </a:r>
            <a:r>
              <a:rPr lang="en-US" dirty="0">
                <a:solidFill>
                  <a:schemeClr val="bg1"/>
                </a:solidFill>
              </a:rPr>
              <a:t> - </a:t>
            </a:r>
            <a:endParaRPr lang="he-IL" dirty="0">
              <a:solidFill>
                <a:schemeClr val="bg1"/>
              </a:solidFill>
            </a:endParaRPr>
          </a:p>
          <a:p>
            <a:pPr algn="r"/>
            <a:r>
              <a:rPr lang="he-IL" dirty="0">
                <a:solidFill>
                  <a:schemeClr val="bg1"/>
                </a:solidFill>
              </a:rPr>
              <a:t>תלמידי כיתה י"א 10 מגמת צילום של אורט קריית מוצקין מצלמים שואה. כל הפרויקט צולם בתקופת הקורונה, הלמידה הייתה פיזית, למידה מרחוק וגם סגרים והגבלות. </a:t>
            </a:r>
          </a:p>
          <a:p>
            <a:pPr algn="r"/>
            <a:r>
              <a:rPr lang="he-IL" dirty="0">
                <a:solidFill>
                  <a:schemeClr val="bg1"/>
                </a:solidFill>
              </a:rPr>
              <a:t>מוטיב הלחם מייצג את הרעב בהיסטוריה.</a:t>
            </a:r>
            <a:endParaRPr lang="he-IL" dirty="0"/>
          </a:p>
          <a:p>
            <a:pPr algn="r"/>
            <a:r>
              <a:rPr lang="he-IL" dirty="0">
                <a:solidFill>
                  <a:schemeClr val="bg1"/>
                </a:solidFill>
              </a:rPr>
              <a:t>בחרנו בלחם הנמצא על ספר תנ"ך ועל דגל ישראל כדי לבטא באופן סמלי את התחושה הקשה והחשוכה שעברה היהודים.</a:t>
            </a:r>
          </a:p>
        </p:txBody>
      </p:sp>
      <p:pic>
        <p:nvPicPr>
          <p:cNvPr id="3" name="תמונה 2">
            <a:extLst>
              <a:ext uri="{FF2B5EF4-FFF2-40B4-BE49-F238E27FC236}">
                <a16:creationId xmlns:a16="http://schemas.microsoft.com/office/drawing/2014/main" xmlns="" id="{E0F081CD-78C6-4A6B-9F37-5AC8C8E7E5A0}"/>
              </a:ext>
            </a:extLst>
          </p:cNvPr>
          <p:cNvPicPr>
            <a:picLocks noChangeAspect="1"/>
          </p:cNvPicPr>
          <p:nvPr/>
        </p:nvPicPr>
        <p:blipFill>
          <a:blip r:embed="rId5"/>
          <a:stretch>
            <a:fillRect/>
          </a:stretch>
        </p:blipFill>
        <p:spPr>
          <a:xfrm>
            <a:off x="699806" y="1810628"/>
            <a:ext cx="4842961" cy="3626076"/>
          </a:xfrm>
          <a:prstGeom prst="rect">
            <a:avLst/>
          </a:prstGeom>
        </p:spPr>
      </p:pic>
    </p:spTree>
    <p:extLst>
      <p:ext uri="{BB962C8B-B14F-4D97-AF65-F5344CB8AC3E}">
        <p14:creationId xmlns:p14="http://schemas.microsoft.com/office/powerpoint/2010/main" val="608447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קבוצה 3">
            <a:extLst>
              <a:ext uri="{FF2B5EF4-FFF2-40B4-BE49-F238E27FC236}">
                <a16:creationId xmlns:a16="http://schemas.microsoft.com/office/drawing/2014/main" xmlns="" id="{7E5BE050-4AB8-4A86-BADF-1D9815510985}"/>
              </a:ext>
            </a:extLst>
          </p:cNvPr>
          <p:cNvGrpSpPr/>
          <p:nvPr/>
        </p:nvGrpSpPr>
        <p:grpSpPr>
          <a:xfrm>
            <a:off x="356755" y="77999"/>
            <a:ext cx="11478490" cy="1232154"/>
            <a:chOff x="110837" y="-39861"/>
            <a:chExt cx="11478490" cy="1232154"/>
          </a:xfrm>
        </p:grpSpPr>
        <p:pic>
          <p:nvPicPr>
            <p:cNvPr id="6" name="תמונה 5">
              <a:extLst>
                <a:ext uri="{FF2B5EF4-FFF2-40B4-BE49-F238E27FC236}">
                  <a16:creationId xmlns:a16="http://schemas.microsoft.com/office/drawing/2014/main" xmlns="" id="{0C23B31D-973F-400D-ADB9-6636F45DA2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837" y="-39861"/>
              <a:ext cx="2133600" cy="1232154"/>
            </a:xfrm>
            <a:prstGeom prst="rect">
              <a:avLst/>
            </a:prstGeom>
          </p:spPr>
        </p:pic>
        <p:pic>
          <p:nvPicPr>
            <p:cNvPr id="8" name="Picture 2" descr="יד ושם - דף הבית">
              <a:extLst>
                <a:ext uri="{FF2B5EF4-FFF2-40B4-BE49-F238E27FC236}">
                  <a16:creationId xmlns:a16="http://schemas.microsoft.com/office/drawing/2014/main" xmlns="" id="{699FBA5C-99DC-49DE-94D5-EA57C3D9E2C3}"/>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608127" y="185036"/>
              <a:ext cx="1981200" cy="914400"/>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תיבת טקסט 5">
            <a:extLst>
              <a:ext uri="{FF2B5EF4-FFF2-40B4-BE49-F238E27FC236}">
                <a16:creationId xmlns:a16="http://schemas.microsoft.com/office/drawing/2014/main" xmlns="" id="{7490EE15-79EB-48F4-B5E3-8CE7DF7CAAA2}"/>
              </a:ext>
            </a:extLst>
          </p:cNvPr>
          <p:cNvSpPr txBox="1"/>
          <p:nvPr/>
        </p:nvSpPr>
        <p:spPr>
          <a:xfrm flipH="1">
            <a:off x="3357397" y="576216"/>
            <a:ext cx="5137769" cy="523220"/>
          </a:xfrm>
          <a:prstGeom prst="rect">
            <a:avLst/>
          </a:prstGeom>
          <a:noFill/>
        </p:spPr>
        <p:txBody>
          <a:bodyPr wrap="square" rtlCol="1">
            <a:spAutoFit/>
          </a:bodyPr>
          <a:lstStyle/>
          <a:p>
            <a:r>
              <a:rPr lang="he-IL" sz="2800" b="1" dirty="0">
                <a:latin typeface="Arial" panose="020B0604020202020204" pitchFamily="34" charset="0"/>
                <a:cs typeface="Arial" panose="020B0604020202020204" pitchFamily="34" charset="0"/>
              </a:rPr>
              <a:t>זיכרון מבעד לעדשה – זיכרון מקוון</a:t>
            </a:r>
          </a:p>
        </p:txBody>
      </p:sp>
      <p:pic>
        <p:nvPicPr>
          <p:cNvPr id="3" name="תמונה 2">
            <a:extLst>
              <a:ext uri="{FF2B5EF4-FFF2-40B4-BE49-F238E27FC236}">
                <a16:creationId xmlns:a16="http://schemas.microsoft.com/office/drawing/2014/main" xmlns="" id="{8F6D7D77-44F4-4C97-81E8-FB4D5261986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37879" y="1461052"/>
            <a:ext cx="2023397" cy="4762838"/>
          </a:xfrm>
          <a:prstGeom prst="rect">
            <a:avLst/>
          </a:prstGeom>
        </p:spPr>
      </p:pic>
      <p:sp>
        <p:nvSpPr>
          <p:cNvPr id="2" name="מלבן 1">
            <a:extLst>
              <a:ext uri="{FF2B5EF4-FFF2-40B4-BE49-F238E27FC236}">
                <a16:creationId xmlns:a16="http://schemas.microsoft.com/office/drawing/2014/main" xmlns="" id="{F1FF9D64-C887-41B1-AB7A-92511DAA6363}"/>
              </a:ext>
            </a:extLst>
          </p:cNvPr>
          <p:cNvSpPr/>
          <p:nvPr/>
        </p:nvSpPr>
        <p:spPr>
          <a:xfrm>
            <a:off x="4098139" y="2313905"/>
            <a:ext cx="7510766" cy="3447098"/>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r" rtl="1"/>
            <a:r>
              <a:rPr lang="he-IL" sz="2400" b="1" dirty="0">
                <a:solidFill>
                  <a:srgbClr val="212121"/>
                </a:solidFill>
                <a:latin typeface="Arial" panose="020B0604020202020204" pitchFamily="34" charset="0"/>
              </a:rPr>
              <a:t>אורט ע"ש אריה מאיר </a:t>
            </a:r>
            <a:r>
              <a:rPr lang="he-IL" sz="2400" b="1" dirty="0" err="1">
                <a:solidFill>
                  <a:srgbClr val="212121"/>
                </a:solidFill>
                <a:latin typeface="Arial" panose="020B0604020202020204" pitchFamily="34" charset="0"/>
              </a:rPr>
              <a:t>קרית</a:t>
            </a:r>
            <a:r>
              <a:rPr lang="he-IL" sz="2400" b="1" dirty="0">
                <a:solidFill>
                  <a:srgbClr val="212121"/>
                </a:solidFill>
                <a:latin typeface="Arial" panose="020B0604020202020204" pitchFamily="34" charset="0"/>
              </a:rPr>
              <a:t> גת.</a:t>
            </a:r>
            <a:endParaRPr lang="he-IL" sz="2400" dirty="0">
              <a:solidFill>
                <a:srgbClr val="212121"/>
              </a:solidFill>
              <a:latin typeface="Lato"/>
            </a:endParaRPr>
          </a:p>
          <a:p>
            <a:pPr algn="just" rtl="1"/>
            <a:r>
              <a:rPr lang="he-IL" sz="1100" dirty="0">
                <a:solidFill>
                  <a:srgbClr val="212121"/>
                </a:solidFill>
                <a:latin typeface="Lato"/>
              </a:rPr>
              <a:t/>
            </a:r>
            <a:br>
              <a:rPr lang="he-IL" sz="1100" dirty="0">
                <a:solidFill>
                  <a:srgbClr val="212121"/>
                </a:solidFill>
                <a:latin typeface="Lato"/>
              </a:rPr>
            </a:br>
            <a:endParaRPr lang="he-IL" sz="1100" dirty="0">
              <a:solidFill>
                <a:srgbClr val="212121"/>
              </a:solidFill>
              <a:latin typeface="Lato"/>
            </a:endParaRPr>
          </a:p>
          <a:p>
            <a:pPr algn="just" rtl="1"/>
            <a:r>
              <a:rPr lang="he-IL" b="1" dirty="0">
                <a:solidFill>
                  <a:srgbClr val="212121"/>
                </a:solidFill>
                <a:latin typeface="Arial" panose="020B0604020202020204" pitchFamily="34" charset="0"/>
              </a:rPr>
              <a:t>שמות התלמידים: </a:t>
            </a:r>
            <a:r>
              <a:rPr lang="he-IL" dirty="0" err="1">
                <a:solidFill>
                  <a:srgbClr val="000000"/>
                </a:solidFill>
                <a:latin typeface="Arial" panose="020B0604020202020204" pitchFamily="34" charset="0"/>
              </a:rPr>
              <a:t>ניקיטה</a:t>
            </a:r>
            <a:r>
              <a:rPr lang="he-IL" dirty="0">
                <a:solidFill>
                  <a:srgbClr val="000000"/>
                </a:solidFill>
                <a:latin typeface="Arial" panose="020B0604020202020204" pitchFamily="34" charset="0"/>
              </a:rPr>
              <a:t> קרני,</a:t>
            </a:r>
            <a:endParaRPr lang="he-IL" sz="1100" dirty="0">
              <a:solidFill>
                <a:srgbClr val="212121"/>
              </a:solidFill>
              <a:latin typeface="Lato"/>
            </a:endParaRPr>
          </a:p>
          <a:p>
            <a:pPr algn="just" rtl="1"/>
            <a:r>
              <a:rPr lang="he-IL" sz="1100" dirty="0">
                <a:solidFill>
                  <a:srgbClr val="212121"/>
                </a:solidFill>
                <a:latin typeface="Lato"/>
              </a:rPr>
              <a:t/>
            </a:r>
            <a:br>
              <a:rPr lang="he-IL" sz="1100" dirty="0">
                <a:solidFill>
                  <a:srgbClr val="212121"/>
                </a:solidFill>
                <a:latin typeface="Lato"/>
              </a:rPr>
            </a:br>
            <a:endParaRPr lang="he-IL" sz="1100" dirty="0">
              <a:solidFill>
                <a:srgbClr val="212121"/>
              </a:solidFill>
              <a:latin typeface="Lato"/>
            </a:endParaRPr>
          </a:p>
          <a:p>
            <a:pPr algn="just" rtl="1"/>
            <a:r>
              <a:rPr lang="he-IL" b="1" dirty="0">
                <a:solidFill>
                  <a:srgbClr val="212121"/>
                </a:solidFill>
                <a:latin typeface="Arial" panose="020B0604020202020204" pitchFamily="34" charset="0"/>
              </a:rPr>
              <a:t>שם היצירה:</a:t>
            </a:r>
            <a:r>
              <a:rPr lang="he-IL" dirty="0">
                <a:solidFill>
                  <a:srgbClr val="000000"/>
                </a:solidFill>
                <a:latin typeface="Arial" panose="020B0604020202020204" pitchFamily="34" charset="0"/>
              </a:rPr>
              <a:t> </a:t>
            </a:r>
            <a:r>
              <a:rPr lang="he-IL" b="1" dirty="0">
                <a:solidFill>
                  <a:srgbClr val="000000"/>
                </a:solidFill>
                <a:latin typeface="Arial" panose="020B0604020202020204" pitchFamily="34" charset="0"/>
              </a:rPr>
              <a:t>"עצר מלכת",</a:t>
            </a:r>
            <a:endParaRPr lang="he-IL" sz="1100" b="1" dirty="0">
              <a:solidFill>
                <a:srgbClr val="212121"/>
              </a:solidFill>
              <a:latin typeface="Lato"/>
            </a:endParaRPr>
          </a:p>
          <a:p>
            <a:pPr algn="just" rtl="1"/>
            <a:r>
              <a:rPr lang="he-IL" sz="1100" dirty="0">
                <a:solidFill>
                  <a:srgbClr val="212121"/>
                </a:solidFill>
                <a:latin typeface="Lato"/>
              </a:rPr>
              <a:t/>
            </a:r>
            <a:br>
              <a:rPr lang="he-IL" sz="1100" dirty="0">
                <a:solidFill>
                  <a:srgbClr val="212121"/>
                </a:solidFill>
                <a:latin typeface="Lato"/>
              </a:rPr>
            </a:br>
            <a:endParaRPr lang="he-IL" sz="1100" dirty="0">
              <a:solidFill>
                <a:srgbClr val="212121"/>
              </a:solidFill>
              <a:latin typeface="Lato"/>
            </a:endParaRPr>
          </a:p>
          <a:p>
            <a:pPr algn="just" rtl="1"/>
            <a:r>
              <a:rPr lang="he-IL" b="1" dirty="0">
                <a:solidFill>
                  <a:srgbClr val="000000"/>
                </a:solidFill>
                <a:latin typeface="Arial" panose="020B0604020202020204" pitchFamily="34" charset="0"/>
              </a:rPr>
              <a:t>המסר:</a:t>
            </a:r>
            <a:endParaRPr lang="he-IL" sz="1100" dirty="0">
              <a:solidFill>
                <a:srgbClr val="212121"/>
              </a:solidFill>
              <a:latin typeface="Lato"/>
            </a:endParaRPr>
          </a:p>
          <a:p>
            <a:pPr algn="r"/>
            <a:r>
              <a:rPr lang="he-IL" sz="1400" dirty="0"/>
              <a:t>בחרתי להנציח את הטרגדיה האנושית בעזרת השעון. היעדר מחוגים מעידים על חוסר וודאות איתה נאלצו להתמודד היהודים במהלך מלחמת העולם השנייה.</a:t>
            </a:r>
          </a:p>
          <a:p>
            <a:pPr algn="r"/>
            <a:r>
              <a:rPr lang="he-IL" sz="1400" dirty="0"/>
              <a:t>הזמן עצר מלכת וכל האנושות התקשתה להתמודד עם האסון שפקד את כולנו.</a:t>
            </a:r>
          </a:p>
          <a:p>
            <a:pPr algn="r"/>
            <a:r>
              <a:rPr lang="he-IL" sz="1400" dirty="0"/>
              <a:t>היהודים לא ראו את הסוף לאירוע המתמשך שהתחולל בחייהם ולכן מבחינתם זה נראה כמו נצח.</a:t>
            </a:r>
          </a:p>
          <a:p>
            <a:pPr algn="r"/>
            <a:r>
              <a:rPr lang="he-IL" sz="1400" dirty="0"/>
              <a:t>המלחמה מחקה מאות ואלפים כלא היו ואם רק היה ניתן לסובב את המחוגים אחורה ולמנוע את הכל</a:t>
            </a:r>
            <a:r>
              <a:rPr lang="he-IL" sz="1800" dirty="0"/>
              <a:t>.</a:t>
            </a:r>
          </a:p>
        </p:txBody>
      </p:sp>
    </p:spTree>
    <p:extLst>
      <p:ext uri="{BB962C8B-B14F-4D97-AF65-F5344CB8AC3E}">
        <p14:creationId xmlns:p14="http://schemas.microsoft.com/office/powerpoint/2010/main" val="8988434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קבוצה 3">
            <a:extLst>
              <a:ext uri="{FF2B5EF4-FFF2-40B4-BE49-F238E27FC236}">
                <a16:creationId xmlns:a16="http://schemas.microsoft.com/office/drawing/2014/main" xmlns="" id="{7E5BE050-4AB8-4A86-BADF-1D9815510985}"/>
              </a:ext>
            </a:extLst>
          </p:cNvPr>
          <p:cNvGrpSpPr/>
          <p:nvPr/>
        </p:nvGrpSpPr>
        <p:grpSpPr>
          <a:xfrm>
            <a:off x="356755" y="77999"/>
            <a:ext cx="11478490" cy="1232154"/>
            <a:chOff x="110837" y="-39861"/>
            <a:chExt cx="11478490" cy="1232154"/>
          </a:xfrm>
        </p:grpSpPr>
        <p:pic>
          <p:nvPicPr>
            <p:cNvPr id="6" name="תמונה 5">
              <a:extLst>
                <a:ext uri="{FF2B5EF4-FFF2-40B4-BE49-F238E27FC236}">
                  <a16:creationId xmlns:a16="http://schemas.microsoft.com/office/drawing/2014/main" xmlns="" id="{0C23B31D-973F-400D-ADB9-6636F45DA2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837" y="-39861"/>
              <a:ext cx="2133600" cy="1232154"/>
            </a:xfrm>
            <a:prstGeom prst="rect">
              <a:avLst/>
            </a:prstGeom>
          </p:spPr>
        </p:pic>
        <p:pic>
          <p:nvPicPr>
            <p:cNvPr id="8" name="Picture 2" descr="יד ושם - דף הבית">
              <a:extLst>
                <a:ext uri="{FF2B5EF4-FFF2-40B4-BE49-F238E27FC236}">
                  <a16:creationId xmlns:a16="http://schemas.microsoft.com/office/drawing/2014/main" xmlns="" id="{699FBA5C-99DC-49DE-94D5-EA57C3D9E2C3}"/>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608127" y="185036"/>
              <a:ext cx="1981200" cy="914400"/>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תיבת טקסט 5">
            <a:extLst>
              <a:ext uri="{FF2B5EF4-FFF2-40B4-BE49-F238E27FC236}">
                <a16:creationId xmlns:a16="http://schemas.microsoft.com/office/drawing/2014/main" xmlns="" id="{7490EE15-79EB-48F4-B5E3-8CE7DF7CAAA2}"/>
              </a:ext>
            </a:extLst>
          </p:cNvPr>
          <p:cNvSpPr txBox="1"/>
          <p:nvPr/>
        </p:nvSpPr>
        <p:spPr>
          <a:xfrm flipH="1">
            <a:off x="3357397" y="576216"/>
            <a:ext cx="5137769" cy="523220"/>
          </a:xfrm>
          <a:prstGeom prst="rect">
            <a:avLst/>
          </a:prstGeom>
          <a:noFill/>
        </p:spPr>
        <p:txBody>
          <a:bodyPr wrap="square" rtlCol="1">
            <a:spAutoFit/>
          </a:bodyPr>
          <a:lstStyle/>
          <a:p>
            <a:r>
              <a:rPr lang="he-IL" sz="2800" b="1" dirty="0">
                <a:latin typeface="Arial" panose="020B0604020202020204" pitchFamily="34" charset="0"/>
                <a:cs typeface="Arial" panose="020B0604020202020204" pitchFamily="34" charset="0"/>
              </a:rPr>
              <a:t>זיכרון מבעד לעדשה – זיכרון מקוון</a:t>
            </a:r>
          </a:p>
        </p:txBody>
      </p:sp>
      <p:pic>
        <p:nvPicPr>
          <p:cNvPr id="5" name="תמונה 4">
            <a:extLst>
              <a:ext uri="{FF2B5EF4-FFF2-40B4-BE49-F238E27FC236}">
                <a16:creationId xmlns:a16="http://schemas.microsoft.com/office/drawing/2014/main" xmlns="" id="{6029F174-4E55-46D0-AEFB-CBBE8C605BF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95451" y="1462060"/>
            <a:ext cx="3536791" cy="5008867"/>
          </a:xfrm>
          <a:prstGeom prst="rect">
            <a:avLst/>
          </a:prstGeom>
        </p:spPr>
      </p:pic>
      <p:sp>
        <p:nvSpPr>
          <p:cNvPr id="2" name="מלבן 1">
            <a:extLst>
              <a:ext uri="{FF2B5EF4-FFF2-40B4-BE49-F238E27FC236}">
                <a16:creationId xmlns:a16="http://schemas.microsoft.com/office/drawing/2014/main" xmlns="" id="{B32DE3D8-F00A-403E-80A1-B58214E314EB}"/>
              </a:ext>
            </a:extLst>
          </p:cNvPr>
          <p:cNvSpPr/>
          <p:nvPr/>
        </p:nvSpPr>
        <p:spPr>
          <a:xfrm>
            <a:off x="6020854" y="2423665"/>
            <a:ext cx="5814391" cy="4047262"/>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rtl="1"/>
            <a:r>
              <a:rPr lang="he-IL" sz="2400" b="1" dirty="0">
                <a:solidFill>
                  <a:srgbClr val="212121"/>
                </a:solidFill>
                <a:latin typeface="Arial" panose="020B0604020202020204" pitchFamily="34" charset="0"/>
              </a:rPr>
              <a:t>אורט עירוני ד' מודיעין</a:t>
            </a:r>
            <a:endParaRPr lang="he-IL" sz="1100" dirty="0">
              <a:solidFill>
                <a:srgbClr val="212121"/>
              </a:solidFill>
              <a:latin typeface="Lato"/>
            </a:endParaRPr>
          </a:p>
          <a:p>
            <a:r>
              <a:rPr lang="he-IL" sz="1100" dirty="0">
                <a:solidFill>
                  <a:srgbClr val="212121"/>
                </a:solidFill>
                <a:latin typeface="Lato"/>
              </a:rPr>
              <a:t/>
            </a:r>
            <a:br>
              <a:rPr lang="he-IL" sz="1100" dirty="0">
                <a:solidFill>
                  <a:srgbClr val="212121"/>
                </a:solidFill>
                <a:latin typeface="Lato"/>
              </a:rPr>
            </a:br>
            <a:endParaRPr lang="he-IL" sz="1100" dirty="0">
              <a:solidFill>
                <a:srgbClr val="212121"/>
              </a:solidFill>
              <a:latin typeface="Lato"/>
            </a:endParaRPr>
          </a:p>
          <a:p>
            <a:pPr algn="just" rtl="1"/>
            <a:r>
              <a:rPr lang="he-IL" sz="1100" dirty="0">
                <a:solidFill>
                  <a:srgbClr val="212121"/>
                </a:solidFill>
                <a:latin typeface="Lato"/>
              </a:rPr>
              <a:t/>
            </a:r>
            <a:br>
              <a:rPr lang="he-IL" sz="1100" dirty="0">
                <a:solidFill>
                  <a:srgbClr val="212121"/>
                </a:solidFill>
                <a:latin typeface="Lato"/>
              </a:rPr>
            </a:br>
            <a:r>
              <a:rPr lang="he-IL" b="1" dirty="0">
                <a:solidFill>
                  <a:srgbClr val="212121"/>
                </a:solidFill>
                <a:latin typeface="Arial" panose="020B0604020202020204" pitchFamily="34" charset="0"/>
              </a:rPr>
              <a:t>שמות התלמידים: </a:t>
            </a:r>
            <a:r>
              <a:rPr lang="he-IL" dirty="0">
                <a:solidFill>
                  <a:srgbClr val="212121"/>
                </a:solidFill>
                <a:latin typeface="Arial" panose="020B0604020202020204" pitchFamily="34" charset="0"/>
              </a:rPr>
              <a:t>הדס </a:t>
            </a:r>
            <a:r>
              <a:rPr lang="he-IL" dirty="0" err="1">
                <a:solidFill>
                  <a:srgbClr val="212121"/>
                </a:solidFill>
                <a:latin typeface="Arial" panose="020B0604020202020204" pitchFamily="34" charset="0"/>
              </a:rPr>
              <a:t>ניקולייבסקי</a:t>
            </a:r>
            <a:r>
              <a:rPr lang="he-IL" dirty="0">
                <a:solidFill>
                  <a:srgbClr val="212121"/>
                </a:solidFill>
                <a:latin typeface="Arial" panose="020B0604020202020204" pitchFamily="34" charset="0"/>
              </a:rPr>
              <a:t>, שחר פרש, סתיו חפץ.</a:t>
            </a:r>
            <a:endParaRPr lang="he-IL" sz="1100" dirty="0">
              <a:solidFill>
                <a:srgbClr val="212121"/>
              </a:solidFill>
              <a:latin typeface="Lato"/>
            </a:endParaRPr>
          </a:p>
          <a:p>
            <a:pPr algn="just" rtl="1"/>
            <a:r>
              <a:rPr lang="he-IL" sz="1100" dirty="0">
                <a:solidFill>
                  <a:srgbClr val="212121"/>
                </a:solidFill>
                <a:latin typeface="Lato"/>
              </a:rPr>
              <a:t/>
            </a:r>
            <a:br>
              <a:rPr lang="he-IL" sz="1100" dirty="0">
                <a:solidFill>
                  <a:srgbClr val="212121"/>
                </a:solidFill>
                <a:latin typeface="Lato"/>
              </a:rPr>
            </a:br>
            <a:endParaRPr lang="he-IL" sz="1100" dirty="0">
              <a:solidFill>
                <a:srgbClr val="212121"/>
              </a:solidFill>
              <a:latin typeface="Lato"/>
            </a:endParaRPr>
          </a:p>
          <a:p>
            <a:pPr algn="just" rtl="1"/>
            <a:r>
              <a:rPr lang="he-IL" b="1" dirty="0">
                <a:solidFill>
                  <a:srgbClr val="212121"/>
                </a:solidFill>
                <a:latin typeface="Arial" panose="020B0604020202020204" pitchFamily="34" charset="0"/>
              </a:rPr>
              <a:t>שם היצירה: "הכרת תודה"</a:t>
            </a:r>
            <a:endParaRPr lang="he-IL" sz="1100" dirty="0">
              <a:solidFill>
                <a:srgbClr val="212121"/>
              </a:solidFill>
              <a:latin typeface="Lato"/>
            </a:endParaRPr>
          </a:p>
          <a:p>
            <a:pPr algn="just" rtl="1"/>
            <a:r>
              <a:rPr lang="he-IL" sz="1100" dirty="0">
                <a:solidFill>
                  <a:srgbClr val="212121"/>
                </a:solidFill>
                <a:latin typeface="Lato"/>
              </a:rPr>
              <a:t/>
            </a:r>
            <a:br>
              <a:rPr lang="he-IL" sz="1100" dirty="0">
                <a:solidFill>
                  <a:srgbClr val="212121"/>
                </a:solidFill>
                <a:latin typeface="Lato"/>
              </a:rPr>
            </a:br>
            <a:endParaRPr lang="he-IL" sz="1100" dirty="0">
              <a:solidFill>
                <a:srgbClr val="212121"/>
              </a:solidFill>
              <a:latin typeface="Lato"/>
            </a:endParaRPr>
          </a:p>
          <a:p>
            <a:pPr algn="just" rtl="1"/>
            <a:r>
              <a:rPr lang="he-IL" b="1" dirty="0">
                <a:solidFill>
                  <a:srgbClr val="000000"/>
                </a:solidFill>
                <a:latin typeface="Arial" panose="020B0604020202020204" pitchFamily="34" charset="0"/>
              </a:rPr>
              <a:t>המסר:</a:t>
            </a:r>
            <a:endParaRPr lang="he-IL" sz="1100" dirty="0">
              <a:solidFill>
                <a:srgbClr val="212121"/>
              </a:solidFill>
              <a:latin typeface="Lato"/>
            </a:endParaRPr>
          </a:p>
          <a:p>
            <a:pPr algn="just" rtl="1"/>
            <a:r>
              <a:rPr lang="he-IL" b="1" dirty="0">
                <a:solidFill>
                  <a:srgbClr val="000000"/>
                </a:solidFill>
                <a:latin typeface="Arial" panose="020B0604020202020204" pitchFamily="34" charset="0"/>
              </a:rPr>
              <a:t>הכרת תודה על הצלת יהודים.</a:t>
            </a:r>
          </a:p>
          <a:p>
            <a:pPr algn="just" rtl="1"/>
            <a:endParaRPr lang="he-IL" sz="1400" b="1" i="0" dirty="0">
              <a:solidFill>
                <a:srgbClr val="000000"/>
              </a:solidFill>
              <a:effectLst/>
              <a:latin typeface="Arial" panose="020B0604020202020204" pitchFamily="34" charset="0"/>
            </a:endParaRPr>
          </a:p>
          <a:p>
            <a:pPr algn="just" rtl="1"/>
            <a:r>
              <a:rPr lang="he-IL" sz="1400" dirty="0">
                <a:solidFill>
                  <a:srgbClr val="000000"/>
                </a:solidFill>
                <a:latin typeface="Arial" panose="020B0604020202020204" pitchFamily="34" charset="0"/>
              </a:rPr>
              <a:t>היהודי חיים ארקה  </a:t>
            </a:r>
            <a:r>
              <a:rPr lang="he-IL" sz="1400" dirty="0" err="1">
                <a:solidFill>
                  <a:srgbClr val="000000"/>
                </a:solidFill>
                <a:latin typeface="Arial" panose="020B0604020202020204" pitchFamily="34" charset="0"/>
              </a:rPr>
              <a:t>סמוליאנסקי</a:t>
            </a:r>
            <a:r>
              <a:rPr lang="he-IL" sz="1400" dirty="0">
                <a:solidFill>
                  <a:srgbClr val="000000"/>
                </a:solidFill>
                <a:latin typeface="Arial" panose="020B0604020202020204" pitchFamily="34" charset="0"/>
              </a:rPr>
              <a:t> שניצל בזכותם של חסידי אומות העולם </a:t>
            </a:r>
            <a:r>
              <a:rPr lang="he-IL" sz="1400" dirty="0" err="1">
                <a:solidFill>
                  <a:srgbClr val="000000"/>
                </a:solidFill>
                <a:latin typeface="Arial" panose="020B0604020202020204" pitchFamily="34" charset="0"/>
              </a:rPr>
              <a:t>יוהאנה</a:t>
            </a:r>
            <a:r>
              <a:rPr lang="he-IL" sz="1400" dirty="0">
                <a:solidFill>
                  <a:srgbClr val="000000"/>
                </a:solidFill>
                <a:latin typeface="Arial" panose="020B0604020202020204" pitchFamily="34" charset="0"/>
              </a:rPr>
              <a:t> </a:t>
            </a:r>
            <a:r>
              <a:rPr lang="he-IL" sz="1400" dirty="0" err="1">
                <a:solidFill>
                  <a:srgbClr val="000000"/>
                </a:solidFill>
                <a:latin typeface="Arial" panose="020B0604020202020204" pitchFamily="34" charset="0"/>
              </a:rPr>
              <a:t>ויואנס</a:t>
            </a:r>
            <a:r>
              <a:rPr lang="he-IL" sz="1400" dirty="0">
                <a:solidFill>
                  <a:srgbClr val="000000"/>
                </a:solidFill>
                <a:latin typeface="Arial" panose="020B0604020202020204" pitchFamily="34" charset="0"/>
              </a:rPr>
              <a:t> </a:t>
            </a:r>
            <a:r>
              <a:rPr lang="he-IL" sz="1400" dirty="0" err="1">
                <a:solidFill>
                  <a:srgbClr val="000000"/>
                </a:solidFill>
                <a:latin typeface="Arial" panose="020B0604020202020204" pitchFamily="34" charset="0"/>
              </a:rPr>
              <a:t>ליפקה</a:t>
            </a:r>
            <a:r>
              <a:rPr lang="he-IL" sz="1400" dirty="0">
                <a:solidFill>
                  <a:srgbClr val="000000"/>
                </a:solidFill>
                <a:latin typeface="Arial" panose="020B0604020202020204" pitchFamily="34" charset="0"/>
              </a:rPr>
              <a:t> מלטביה, שעזרו לו להימלט מהגטו והחביאו אותו בביתם, העניק להם שעון עליו חרט - "לאדם אמיץ – </a:t>
            </a:r>
            <a:r>
              <a:rPr lang="he-IL" sz="1400" dirty="0" err="1">
                <a:solidFill>
                  <a:srgbClr val="000000"/>
                </a:solidFill>
                <a:latin typeface="Arial" panose="020B0604020202020204" pitchFamily="34" charset="0"/>
              </a:rPr>
              <a:t>יאן</a:t>
            </a:r>
            <a:r>
              <a:rPr lang="he-IL" sz="1400" dirty="0">
                <a:solidFill>
                  <a:srgbClr val="000000"/>
                </a:solidFill>
                <a:latin typeface="Arial" panose="020B0604020202020204" pitchFamily="34" charset="0"/>
              </a:rPr>
              <a:t> </a:t>
            </a:r>
            <a:r>
              <a:rPr lang="he-IL" sz="1400" dirty="0" err="1">
                <a:solidFill>
                  <a:srgbClr val="000000"/>
                </a:solidFill>
                <a:latin typeface="Arial" panose="020B0604020202020204" pitchFamily="34" charset="0"/>
              </a:rPr>
              <a:t>ליפקה</a:t>
            </a:r>
            <a:r>
              <a:rPr lang="he-IL" sz="1400" dirty="0">
                <a:solidFill>
                  <a:srgbClr val="000000"/>
                </a:solidFill>
                <a:latin typeface="Arial" panose="020B0604020202020204" pitchFamily="34" charset="0"/>
              </a:rPr>
              <a:t>"</a:t>
            </a:r>
          </a:p>
          <a:p>
            <a:pPr algn="just" rtl="1"/>
            <a:r>
              <a:rPr lang="he-IL" sz="1400" i="0" dirty="0">
                <a:solidFill>
                  <a:srgbClr val="000000"/>
                </a:solidFill>
                <a:effectLst/>
                <a:latin typeface="Arial" panose="020B0604020202020204" pitchFamily="34" charset="0"/>
              </a:rPr>
              <a:t>בכרזה זו בחרנו לשלב בין תמונת השעון לתמונת </a:t>
            </a:r>
            <a:r>
              <a:rPr lang="he-IL" sz="1400" dirty="0">
                <a:solidFill>
                  <a:srgbClr val="000000"/>
                </a:solidFill>
                <a:latin typeface="Arial" panose="020B0604020202020204" pitchFamily="34" charset="0"/>
              </a:rPr>
              <a:t>המצילים והניצול. בהמשך המשיכו </a:t>
            </a:r>
            <a:r>
              <a:rPr lang="he-IL" sz="1400" dirty="0" err="1">
                <a:solidFill>
                  <a:srgbClr val="000000"/>
                </a:solidFill>
                <a:latin typeface="Arial" panose="020B0604020202020204" pitchFamily="34" charset="0"/>
              </a:rPr>
              <a:t>יוהאנה</a:t>
            </a:r>
            <a:r>
              <a:rPr lang="he-IL" sz="1400" dirty="0">
                <a:solidFill>
                  <a:srgbClr val="000000"/>
                </a:solidFill>
                <a:latin typeface="Arial" panose="020B0604020202020204" pitchFamily="34" charset="0"/>
              </a:rPr>
              <a:t> </a:t>
            </a:r>
            <a:r>
              <a:rPr lang="he-IL" sz="1400" dirty="0" err="1">
                <a:solidFill>
                  <a:srgbClr val="000000"/>
                </a:solidFill>
                <a:latin typeface="Arial" panose="020B0604020202020204" pitchFamily="34" charset="0"/>
              </a:rPr>
              <a:t>ויואנס</a:t>
            </a:r>
            <a:r>
              <a:rPr lang="he-IL" sz="1400" dirty="0">
                <a:solidFill>
                  <a:srgbClr val="000000"/>
                </a:solidFill>
                <a:latin typeface="Arial" panose="020B0604020202020204" pitchFamily="34" charset="0"/>
              </a:rPr>
              <a:t> והצילו יהודים נוספים.</a:t>
            </a:r>
            <a:endParaRPr lang="he-IL" sz="1400" i="0" dirty="0">
              <a:solidFill>
                <a:srgbClr val="212121"/>
              </a:solidFill>
              <a:effectLst/>
              <a:latin typeface="Lato"/>
            </a:endParaRPr>
          </a:p>
        </p:txBody>
      </p:sp>
    </p:spTree>
    <p:extLst>
      <p:ext uri="{BB962C8B-B14F-4D97-AF65-F5344CB8AC3E}">
        <p14:creationId xmlns:p14="http://schemas.microsoft.com/office/powerpoint/2010/main" val="2881271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קבוצה 3">
            <a:extLst>
              <a:ext uri="{FF2B5EF4-FFF2-40B4-BE49-F238E27FC236}">
                <a16:creationId xmlns:a16="http://schemas.microsoft.com/office/drawing/2014/main" xmlns="" id="{7E5BE050-4AB8-4A86-BADF-1D9815510985}"/>
              </a:ext>
            </a:extLst>
          </p:cNvPr>
          <p:cNvGrpSpPr/>
          <p:nvPr/>
        </p:nvGrpSpPr>
        <p:grpSpPr>
          <a:xfrm>
            <a:off x="356755" y="77999"/>
            <a:ext cx="11478490" cy="1232154"/>
            <a:chOff x="110837" y="-39861"/>
            <a:chExt cx="11478490" cy="1232154"/>
          </a:xfrm>
        </p:grpSpPr>
        <p:pic>
          <p:nvPicPr>
            <p:cNvPr id="6" name="תמונה 5">
              <a:extLst>
                <a:ext uri="{FF2B5EF4-FFF2-40B4-BE49-F238E27FC236}">
                  <a16:creationId xmlns:a16="http://schemas.microsoft.com/office/drawing/2014/main" xmlns="" id="{0C23B31D-973F-400D-ADB9-6636F45DA2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837" y="-39861"/>
              <a:ext cx="2133600" cy="1232154"/>
            </a:xfrm>
            <a:prstGeom prst="rect">
              <a:avLst/>
            </a:prstGeom>
          </p:spPr>
        </p:pic>
        <p:pic>
          <p:nvPicPr>
            <p:cNvPr id="8" name="Picture 2" descr="יד ושם - דף הבית">
              <a:extLst>
                <a:ext uri="{FF2B5EF4-FFF2-40B4-BE49-F238E27FC236}">
                  <a16:creationId xmlns:a16="http://schemas.microsoft.com/office/drawing/2014/main" xmlns="" id="{699FBA5C-99DC-49DE-94D5-EA57C3D9E2C3}"/>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608127" y="185036"/>
              <a:ext cx="1981200" cy="914400"/>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תיבת טקסט 5">
            <a:extLst>
              <a:ext uri="{FF2B5EF4-FFF2-40B4-BE49-F238E27FC236}">
                <a16:creationId xmlns:a16="http://schemas.microsoft.com/office/drawing/2014/main" xmlns="" id="{7490EE15-79EB-48F4-B5E3-8CE7DF7CAAA2}"/>
              </a:ext>
            </a:extLst>
          </p:cNvPr>
          <p:cNvSpPr txBox="1"/>
          <p:nvPr/>
        </p:nvSpPr>
        <p:spPr>
          <a:xfrm flipH="1">
            <a:off x="3357397" y="576216"/>
            <a:ext cx="5137769" cy="523220"/>
          </a:xfrm>
          <a:prstGeom prst="rect">
            <a:avLst/>
          </a:prstGeom>
          <a:noFill/>
        </p:spPr>
        <p:txBody>
          <a:bodyPr wrap="square" rtlCol="1">
            <a:spAutoFit/>
          </a:bodyPr>
          <a:lstStyle/>
          <a:p>
            <a:r>
              <a:rPr lang="he-IL" sz="2800" b="1" dirty="0">
                <a:latin typeface="Arial" panose="020B0604020202020204" pitchFamily="34" charset="0"/>
                <a:cs typeface="Arial" panose="020B0604020202020204" pitchFamily="34" charset="0"/>
              </a:rPr>
              <a:t>זיכרון מבעד לעדשה – זיכרון מקוון</a:t>
            </a:r>
          </a:p>
        </p:txBody>
      </p:sp>
      <p:sp>
        <p:nvSpPr>
          <p:cNvPr id="2" name="מלבן 1">
            <a:extLst>
              <a:ext uri="{FF2B5EF4-FFF2-40B4-BE49-F238E27FC236}">
                <a16:creationId xmlns:a16="http://schemas.microsoft.com/office/drawing/2014/main" xmlns="" id="{F1FF9D64-C887-41B1-AB7A-92511DAA6363}"/>
              </a:ext>
            </a:extLst>
          </p:cNvPr>
          <p:cNvSpPr/>
          <p:nvPr/>
        </p:nvSpPr>
        <p:spPr>
          <a:xfrm>
            <a:off x="3747054" y="2414900"/>
            <a:ext cx="8220324" cy="3570208"/>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r" rtl="1"/>
            <a:r>
              <a:rPr lang="he-IL" sz="2400" b="1" dirty="0">
                <a:solidFill>
                  <a:srgbClr val="212121"/>
                </a:solidFill>
                <a:latin typeface="Arial" panose="020B0604020202020204" pitchFamily="34" charset="0"/>
              </a:rPr>
              <a:t>בי"ס לקציני ים אורט ימי אשדוד</a:t>
            </a:r>
            <a:endParaRPr lang="he-IL" sz="2400" dirty="0">
              <a:solidFill>
                <a:srgbClr val="212121"/>
              </a:solidFill>
              <a:latin typeface="Lato"/>
            </a:endParaRPr>
          </a:p>
          <a:p>
            <a:pPr algn="just" rtl="1"/>
            <a:r>
              <a:rPr lang="he-IL" dirty="0">
                <a:solidFill>
                  <a:srgbClr val="212121"/>
                </a:solidFill>
                <a:latin typeface="Lato"/>
              </a:rPr>
              <a:t/>
            </a:r>
            <a:br>
              <a:rPr lang="he-IL" dirty="0">
                <a:solidFill>
                  <a:srgbClr val="212121"/>
                </a:solidFill>
                <a:latin typeface="Lato"/>
              </a:rPr>
            </a:br>
            <a:endParaRPr lang="he-IL" dirty="0">
              <a:solidFill>
                <a:srgbClr val="212121"/>
              </a:solidFill>
              <a:latin typeface="Lato"/>
            </a:endParaRPr>
          </a:p>
          <a:p>
            <a:pPr algn="r" rtl="1"/>
            <a:r>
              <a:rPr lang="he-IL" sz="1600" dirty="0">
                <a:solidFill>
                  <a:srgbClr val="212121"/>
                </a:solidFill>
                <a:latin typeface="Lato"/>
              </a:rPr>
              <a:t>כיתה יא4 </a:t>
            </a:r>
            <a:br>
              <a:rPr lang="he-IL" sz="1600" dirty="0">
                <a:solidFill>
                  <a:srgbClr val="212121"/>
                </a:solidFill>
                <a:latin typeface="Lato"/>
              </a:rPr>
            </a:br>
            <a:endParaRPr lang="he-IL" sz="1600" dirty="0">
              <a:solidFill>
                <a:srgbClr val="212121"/>
              </a:solidFill>
              <a:latin typeface="Lato"/>
            </a:endParaRPr>
          </a:p>
          <a:p>
            <a:pPr algn="just" rtl="1"/>
            <a:r>
              <a:rPr lang="he-IL" b="1" dirty="0">
                <a:solidFill>
                  <a:srgbClr val="212121"/>
                </a:solidFill>
                <a:latin typeface="Arial" panose="020B0604020202020204" pitchFamily="34" charset="0"/>
              </a:rPr>
              <a:t>שם היצירה:</a:t>
            </a:r>
            <a:r>
              <a:rPr lang="he-IL" dirty="0">
                <a:solidFill>
                  <a:srgbClr val="000000"/>
                </a:solidFill>
                <a:latin typeface="Arial" panose="020B0604020202020204" pitchFamily="34" charset="0"/>
              </a:rPr>
              <a:t> </a:t>
            </a:r>
            <a:r>
              <a:rPr lang="he-IL" b="1" dirty="0">
                <a:solidFill>
                  <a:srgbClr val="000000"/>
                </a:solidFill>
                <a:latin typeface="Arial" panose="020B0604020202020204" pitchFamily="34" charset="0"/>
              </a:rPr>
              <a:t>"הזיכרון שלנו"</a:t>
            </a:r>
            <a:endParaRPr lang="he-IL" b="1" dirty="0">
              <a:solidFill>
                <a:srgbClr val="212121"/>
              </a:solidFill>
              <a:latin typeface="Lato"/>
            </a:endParaRPr>
          </a:p>
          <a:p>
            <a:pPr algn="just" rtl="1"/>
            <a:r>
              <a:rPr lang="he-IL" sz="1100" dirty="0">
                <a:solidFill>
                  <a:srgbClr val="212121"/>
                </a:solidFill>
                <a:latin typeface="Lato"/>
              </a:rPr>
              <a:t/>
            </a:r>
            <a:br>
              <a:rPr lang="he-IL" sz="1100" dirty="0">
                <a:solidFill>
                  <a:srgbClr val="212121"/>
                </a:solidFill>
                <a:latin typeface="Lato"/>
              </a:rPr>
            </a:br>
            <a:endParaRPr lang="he-IL" sz="1100" dirty="0">
              <a:solidFill>
                <a:srgbClr val="212121"/>
              </a:solidFill>
              <a:latin typeface="Lato"/>
            </a:endParaRPr>
          </a:p>
          <a:p>
            <a:pPr algn="just" rtl="1"/>
            <a:r>
              <a:rPr lang="he-IL" b="1" dirty="0">
                <a:solidFill>
                  <a:srgbClr val="000000"/>
                </a:solidFill>
                <a:latin typeface="Arial" panose="020B0604020202020204" pitchFamily="34" charset="0"/>
              </a:rPr>
              <a:t>המסר: "העבר הוא בהווה אבל העתיד עדיין בידינו"(אלי </a:t>
            </a:r>
            <a:r>
              <a:rPr lang="he-IL" b="1" dirty="0" err="1">
                <a:solidFill>
                  <a:srgbClr val="000000"/>
                </a:solidFill>
                <a:latin typeface="Arial" panose="020B0604020202020204" pitchFamily="34" charset="0"/>
              </a:rPr>
              <a:t>ויזל</a:t>
            </a:r>
            <a:r>
              <a:rPr lang="he-IL" b="1" dirty="0">
                <a:solidFill>
                  <a:srgbClr val="000000"/>
                </a:solidFill>
                <a:latin typeface="Arial" panose="020B0604020202020204" pitchFamily="34" charset="0"/>
              </a:rPr>
              <a:t>)</a:t>
            </a:r>
          </a:p>
          <a:p>
            <a:pPr algn="just" rtl="1"/>
            <a:endParaRPr lang="he-IL" b="1" dirty="0">
              <a:solidFill>
                <a:srgbClr val="000000"/>
              </a:solidFill>
              <a:latin typeface="Arial" panose="020B0604020202020204" pitchFamily="34" charset="0"/>
            </a:endParaRPr>
          </a:p>
          <a:p>
            <a:pPr algn="just" rtl="1"/>
            <a:r>
              <a:rPr lang="he-IL" sz="1400" dirty="0"/>
              <a:t>בחרנו לתעד סיפורי שואה אישיים הקשורים לכפר הנוער שלנו- למורים ולתלמידים. הכיתה חולקה לקבוצות עבודה, כל קבוצה ראיינה אדם אחד שיש לו קשר לשואה, תיעדה תמונה, מסמך או חפץ והציגה את סיפורו. התוצרים השונים מוצגים בכרזה.</a:t>
            </a:r>
          </a:p>
          <a:p>
            <a:pPr algn="just" rtl="1"/>
            <a:endParaRPr lang="he-IL" sz="1600" dirty="0">
              <a:solidFill>
                <a:srgbClr val="212121"/>
              </a:solidFill>
              <a:latin typeface="Lato"/>
            </a:endParaRPr>
          </a:p>
        </p:txBody>
      </p:sp>
      <p:pic>
        <p:nvPicPr>
          <p:cNvPr id="7" name="תמונה 6">
            <a:extLst>
              <a:ext uri="{FF2B5EF4-FFF2-40B4-BE49-F238E27FC236}">
                <a16:creationId xmlns:a16="http://schemas.microsoft.com/office/drawing/2014/main" xmlns="" id="{8C2B05BB-550B-46BC-898A-52A924DBA6B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06576" y="1554479"/>
            <a:ext cx="2850821" cy="4441371"/>
          </a:xfrm>
          <a:prstGeom prst="rect">
            <a:avLst/>
          </a:prstGeom>
        </p:spPr>
      </p:pic>
    </p:spTree>
    <p:extLst>
      <p:ext uri="{BB962C8B-B14F-4D97-AF65-F5344CB8AC3E}">
        <p14:creationId xmlns:p14="http://schemas.microsoft.com/office/powerpoint/2010/main" val="1950296220"/>
      </p:ext>
    </p:extLst>
  </p:cSld>
  <p:clrMapOvr>
    <a:masterClrMapping/>
  </p:clrMapOvr>
</p:sld>
</file>

<file path=ppt/theme/theme1.xml><?xml version="1.0" encoding="utf-8"?>
<a:theme xmlns:a="http://schemas.openxmlformats.org/drawingml/2006/main" name="פרוסה">
  <a:themeElements>
    <a:clrScheme name="פרוסה">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פרוסה">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פרוסה">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Slice</Template>
  <TotalTime>12586</TotalTime>
  <Words>339</Words>
  <Application>Microsoft Office PowerPoint</Application>
  <PresentationFormat>מסך רחב</PresentationFormat>
  <Paragraphs>212</Paragraphs>
  <Slides>20</Slides>
  <Notes>20</Notes>
  <HiddenSlides>0</HiddenSlides>
  <MMClips>0</MMClips>
  <ScaleCrop>false</ScaleCrop>
  <HeadingPairs>
    <vt:vector size="6" baseType="variant">
      <vt:variant>
        <vt:lpstr>גופנים בשימוש</vt:lpstr>
      </vt:variant>
      <vt:variant>
        <vt:i4>9</vt:i4>
      </vt:variant>
      <vt:variant>
        <vt:lpstr>ערכת נושא</vt:lpstr>
      </vt:variant>
      <vt:variant>
        <vt:i4>1</vt:i4>
      </vt:variant>
      <vt:variant>
        <vt:lpstr>כותרות שקופיות</vt:lpstr>
      </vt:variant>
      <vt:variant>
        <vt:i4>20</vt:i4>
      </vt:variant>
    </vt:vector>
  </HeadingPairs>
  <TitlesOfParts>
    <vt:vector size="30" baseType="lpstr">
      <vt:lpstr>Meiryo</vt:lpstr>
      <vt:lpstr>Arial</vt:lpstr>
      <vt:lpstr>Calibri</vt:lpstr>
      <vt:lpstr>Century Gothic</vt:lpstr>
      <vt:lpstr>Gisha</vt:lpstr>
      <vt:lpstr>Lato</vt:lpstr>
      <vt:lpstr>Symbol</vt:lpstr>
      <vt:lpstr>Times New Roman</vt:lpstr>
      <vt:lpstr>Wingdings 3</vt:lpstr>
      <vt:lpstr>פרוסה</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user</dc:creator>
  <cp:lastModifiedBy>Ronit Simon</cp:lastModifiedBy>
  <cp:revision>132</cp:revision>
  <cp:lastPrinted>2020-10-11T12:24:17Z</cp:lastPrinted>
  <dcterms:created xsi:type="dcterms:W3CDTF">2019-04-10T12:25:44Z</dcterms:created>
  <dcterms:modified xsi:type="dcterms:W3CDTF">2021-04-07T09:09:51Z</dcterms:modified>
</cp:coreProperties>
</file>