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64" r:id="rId3"/>
    <p:sldId id="265" r:id="rId4"/>
    <p:sldId id="260" r:id="rId5"/>
    <p:sldId id="261" r:id="rId6"/>
    <p:sldId id="259" r:id="rId7"/>
    <p:sldId id="262" r:id="rId8"/>
    <p:sldId id="267" r:id="rId9"/>
    <p:sldId id="266" r:id="rId10"/>
    <p:sldId id="263"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F72"/>
    <a:srgbClr val="164563"/>
    <a:srgbClr val="FF3399"/>
    <a:srgbClr val="009999"/>
    <a:srgbClr val="A08D87"/>
    <a:srgbClr val="988479"/>
    <a:srgbClr val="F78DA9"/>
    <a:srgbClr val="F9D4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2093E6-DBBD-4583-88CA-4514F613D790}" v="60" dt="2021-02-04T07:59:22.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072" autoAdjust="0"/>
    <p:restoredTop sz="94660"/>
  </p:normalViewPr>
  <p:slideViewPr>
    <p:cSldViewPr snapToGrid="0">
      <p:cViewPr varScale="1">
        <p:scale>
          <a:sx n="86" d="100"/>
          <a:sy n="86" d="100"/>
        </p:scale>
        <p:origin x="470"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im muller" userId="13070744ba34c494" providerId="LiveId" clId="{5F2093E6-DBBD-4583-88CA-4514F613D790}"/>
    <pc:docChg chg="modSld">
      <pc:chgData name="maxim muller" userId="13070744ba34c494" providerId="LiveId" clId="{5F2093E6-DBBD-4583-88CA-4514F613D790}" dt="2021-02-04T07:59:22.147" v="59"/>
      <pc:docMkLst>
        <pc:docMk/>
      </pc:docMkLst>
      <pc:sldChg chg="modTransition">
        <pc:chgData name="maxim muller" userId="13070744ba34c494" providerId="LiveId" clId="{5F2093E6-DBBD-4583-88CA-4514F613D790}" dt="2021-02-04T07:58:21.954" v="35"/>
        <pc:sldMkLst>
          <pc:docMk/>
          <pc:sldMk cId="4144696087" sldId="264"/>
        </pc:sldMkLst>
      </pc:sldChg>
      <pc:sldChg chg="modTransition">
        <pc:chgData name="maxim muller" userId="13070744ba34c494" providerId="LiveId" clId="{5F2093E6-DBBD-4583-88CA-4514F613D790}" dt="2021-02-04T07:59:22.147" v="59"/>
        <pc:sldMkLst>
          <pc:docMk/>
          <pc:sldMk cId="1426415660" sldId="265"/>
        </pc:sldMkLst>
      </pc:sldChg>
      <pc:sldChg chg="modTransition">
        <pc:chgData name="maxim muller" userId="13070744ba34c494" providerId="LiveId" clId="{5F2093E6-DBBD-4583-88CA-4514F613D790}" dt="2021-02-04T07:58:53.465" v="48"/>
        <pc:sldMkLst>
          <pc:docMk/>
          <pc:sldMk cId="3856288760" sldId="26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96B1E234-016B-4CD3-BBA9-F7A594ACCCA8}" type="datetimeFigureOut">
              <a:rPr lang="he-IL" smtClean="0"/>
              <a:t>כ"ג/שבט/תשפ"א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02AB054-D506-4A14-9012-3E8240E9C46B}" type="slidenum">
              <a:rPr lang="he-IL" smtClean="0"/>
              <a:t>‹#›</a:t>
            </a:fld>
            <a:endParaRPr lang="he-IL"/>
          </a:p>
        </p:txBody>
      </p:sp>
    </p:spTree>
    <p:extLst>
      <p:ext uri="{BB962C8B-B14F-4D97-AF65-F5344CB8AC3E}">
        <p14:creationId xmlns:p14="http://schemas.microsoft.com/office/powerpoint/2010/main" val="3018981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6B1E234-016B-4CD3-BBA9-F7A594ACCCA8}" type="datetimeFigureOut">
              <a:rPr lang="he-IL" smtClean="0"/>
              <a:t>כ"ג/שבט/תשפ"א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02AB054-D506-4A14-9012-3E8240E9C46B}" type="slidenum">
              <a:rPr lang="he-IL" smtClean="0"/>
              <a:t>‹#›</a:t>
            </a:fld>
            <a:endParaRPr lang="he-IL"/>
          </a:p>
        </p:txBody>
      </p:sp>
    </p:spTree>
    <p:extLst>
      <p:ext uri="{BB962C8B-B14F-4D97-AF65-F5344CB8AC3E}">
        <p14:creationId xmlns:p14="http://schemas.microsoft.com/office/powerpoint/2010/main" val="345371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6B1E234-016B-4CD3-BBA9-F7A594ACCCA8}" type="datetimeFigureOut">
              <a:rPr lang="he-IL" smtClean="0"/>
              <a:t>כ"ג/שבט/תשפ"א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02AB054-D506-4A14-9012-3E8240E9C46B}" type="slidenum">
              <a:rPr lang="he-IL" smtClean="0"/>
              <a:t>‹#›</a:t>
            </a:fld>
            <a:endParaRPr lang="he-IL"/>
          </a:p>
        </p:txBody>
      </p:sp>
    </p:spTree>
    <p:extLst>
      <p:ext uri="{BB962C8B-B14F-4D97-AF65-F5344CB8AC3E}">
        <p14:creationId xmlns:p14="http://schemas.microsoft.com/office/powerpoint/2010/main" val="223044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6B1E234-016B-4CD3-BBA9-F7A594ACCCA8}" type="datetimeFigureOut">
              <a:rPr lang="he-IL" smtClean="0"/>
              <a:t>כ"ג/שבט/תשפ"א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02AB054-D506-4A14-9012-3E8240E9C46B}" type="slidenum">
              <a:rPr lang="he-IL" smtClean="0"/>
              <a:t>‹#›</a:t>
            </a:fld>
            <a:endParaRPr lang="he-IL"/>
          </a:p>
        </p:txBody>
      </p:sp>
    </p:spTree>
    <p:extLst>
      <p:ext uri="{BB962C8B-B14F-4D97-AF65-F5344CB8AC3E}">
        <p14:creationId xmlns:p14="http://schemas.microsoft.com/office/powerpoint/2010/main" val="2429444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96B1E234-016B-4CD3-BBA9-F7A594ACCCA8}" type="datetimeFigureOut">
              <a:rPr lang="he-IL" smtClean="0"/>
              <a:t>כ"ג/שבט/תשפ"א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02AB054-D506-4A14-9012-3E8240E9C46B}" type="slidenum">
              <a:rPr lang="he-IL" smtClean="0"/>
              <a:t>‹#›</a:t>
            </a:fld>
            <a:endParaRPr lang="he-IL"/>
          </a:p>
        </p:txBody>
      </p:sp>
    </p:spTree>
    <p:extLst>
      <p:ext uri="{BB962C8B-B14F-4D97-AF65-F5344CB8AC3E}">
        <p14:creationId xmlns:p14="http://schemas.microsoft.com/office/powerpoint/2010/main" val="12702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96B1E234-016B-4CD3-BBA9-F7A594ACCCA8}" type="datetimeFigureOut">
              <a:rPr lang="he-IL" smtClean="0"/>
              <a:t>כ"ג/שבט/תשפ"א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02AB054-D506-4A14-9012-3E8240E9C46B}" type="slidenum">
              <a:rPr lang="he-IL" smtClean="0"/>
              <a:t>‹#›</a:t>
            </a:fld>
            <a:endParaRPr lang="he-IL"/>
          </a:p>
        </p:txBody>
      </p:sp>
    </p:spTree>
    <p:extLst>
      <p:ext uri="{BB962C8B-B14F-4D97-AF65-F5344CB8AC3E}">
        <p14:creationId xmlns:p14="http://schemas.microsoft.com/office/powerpoint/2010/main" val="132560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96B1E234-016B-4CD3-BBA9-F7A594ACCCA8}" type="datetimeFigureOut">
              <a:rPr lang="he-IL" smtClean="0"/>
              <a:t>כ"ג/שבט/תשפ"א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302AB054-D506-4A14-9012-3E8240E9C46B}" type="slidenum">
              <a:rPr lang="he-IL" smtClean="0"/>
              <a:t>‹#›</a:t>
            </a:fld>
            <a:endParaRPr lang="he-IL"/>
          </a:p>
        </p:txBody>
      </p:sp>
    </p:spTree>
    <p:extLst>
      <p:ext uri="{BB962C8B-B14F-4D97-AF65-F5344CB8AC3E}">
        <p14:creationId xmlns:p14="http://schemas.microsoft.com/office/powerpoint/2010/main" val="362745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96B1E234-016B-4CD3-BBA9-F7A594ACCCA8}" type="datetimeFigureOut">
              <a:rPr lang="he-IL" smtClean="0"/>
              <a:t>כ"ג/שבט/תשפ"א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302AB054-D506-4A14-9012-3E8240E9C46B}" type="slidenum">
              <a:rPr lang="he-IL" smtClean="0"/>
              <a:t>‹#›</a:t>
            </a:fld>
            <a:endParaRPr lang="he-IL"/>
          </a:p>
        </p:txBody>
      </p:sp>
    </p:spTree>
    <p:extLst>
      <p:ext uri="{BB962C8B-B14F-4D97-AF65-F5344CB8AC3E}">
        <p14:creationId xmlns:p14="http://schemas.microsoft.com/office/powerpoint/2010/main" val="983082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1E234-016B-4CD3-BBA9-F7A594ACCCA8}" type="datetimeFigureOut">
              <a:rPr lang="he-IL" smtClean="0"/>
              <a:t>כ"ג/שבט/תשפ"א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302AB054-D506-4A14-9012-3E8240E9C46B}" type="slidenum">
              <a:rPr lang="he-IL" smtClean="0"/>
              <a:t>‹#›</a:t>
            </a:fld>
            <a:endParaRPr lang="he-IL"/>
          </a:p>
        </p:txBody>
      </p:sp>
    </p:spTree>
    <p:extLst>
      <p:ext uri="{BB962C8B-B14F-4D97-AF65-F5344CB8AC3E}">
        <p14:creationId xmlns:p14="http://schemas.microsoft.com/office/powerpoint/2010/main" val="316355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96B1E234-016B-4CD3-BBA9-F7A594ACCCA8}" type="datetimeFigureOut">
              <a:rPr lang="he-IL" smtClean="0"/>
              <a:t>כ"ג/שבט/תשפ"א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02AB054-D506-4A14-9012-3E8240E9C46B}" type="slidenum">
              <a:rPr lang="he-IL" smtClean="0"/>
              <a:t>‹#›</a:t>
            </a:fld>
            <a:endParaRPr lang="he-IL"/>
          </a:p>
        </p:txBody>
      </p:sp>
    </p:spTree>
    <p:extLst>
      <p:ext uri="{BB962C8B-B14F-4D97-AF65-F5344CB8AC3E}">
        <p14:creationId xmlns:p14="http://schemas.microsoft.com/office/powerpoint/2010/main" val="96273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96B1E234-016B-4CD3-BBA9-F7A594ACCCA8}" type="datetimeFigureOut">
              <a:rPr lang="he-IL" smtClean="0"/>
              <a:t>כ"ג/שבט/תשפ"א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02AB054-D506-4A14-9012-3E8240E9C46B}" type="slidenum">
              <a:rPr lang="he-IL" smtClean="0"/>
              <a:t>‹#›</a:t>
            </a:fld>
            <a:endParaRPr lang="he-IL"/>
          </a:p>
        </p:txBody>
      </p:sp>
    </p:spTree>
    <p:extLst>
      <p:ext uri="{BB962C8B-B14F-4D97-AF65-F5344CB8AC3E}">
        <p14:creationId xmlns:p14="http://schemas.microsoft.com/office/powerpoint/2010/main" val="213329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1E234-016B-4CD3-BBA9-F7A594ACCCA8}" type="datetimeFigureOut">
              <a:rPr lang="he-IL" smtClean="0"/>
              <a:t>כ"ג/שבט/תשפ"א</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AB054-D506-4A14-9012-3E8240E9C46B}" type="slidenum">
              <a:rPr lang="he-IL" smtClean="0"/>
              <a:t>‹#›</a:t>
            </a:fld>
            <a:endParaRPr lang="he-IL"/>
          </a:p>
        </p:txBody>
      </p:sp>
    </p:spTree>
    <p:extLst>
      <p:ext uri="{BB962C8B-B14F-4D97-AF65-F5344CB8AC3E}">
        <p14:creationId xmlns:p14="http://schemas.microsoft.com/office/powerpoint/2010/main" val="123573103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e.wikipedia.org/wiki/%D7%9E%D7%A1%D7%A2_%D7%91%D7%96%D7%9E%D7%9F#%D7%9C%D7%95%D7%9C%D7%90%D7%95%D7%AA_%D7%93%D7%9E%D7%95%D7%99%D7%95%D7%AA-%D7%96%D7%9E%D7%9F" TargetMode="External"/><Relationship Id="rId7" Type="http://schemas.openxmlformats.org/officeDocument/2006/relationships/hyperlink" Target="https://he.wikipedia.org/wiki/%D7%9E%D7%9B%D7%95%D7%A0%D7%AA_%D7%94%D7%96%D7%9E%D7%9F_(%D7%A1%D7%A8%D7%98,_1960)" TargetMode="External"/><Relationship Id="rId2" Type="http://schemas.openxmlformats.org/officeDocument/2006/relationships/hyperlink" Target="https://he.wikipedia.org/wiki/%D7%9E%D7%A1%D7%A2_%D7%91%D7%96%D7%9E%D7%9F" TargetMode="External"/><Relationship Id="rId1" Type="http://schemas.openxmlformats.org/officeDocument/2006/relationships/slideLayout" Target="../slideLayouts/slideLayout2.xml"/><Relationship Id="rId6" Type="http://schemas.openxmlformats.org/officeDocument/2006/relationships/hyperlink" Target="https://he.wikipedia.org/wiki/%D7%91%D7%97%D7%96%D7%A8%D7%94_%D7%9C%D7%A2%D7%AA%D7%99%D7%93" TargetMode="External"/><Relationship Id="rId5" Type="http://schemas.openxmlformats.org/officeDocument/2006/relationships/hyperlink" Target="https://lib.cet.ac.il/pages/printitem.asp?item=14462" TargetMode="External"/><Relationship Id="rId4" Type="http://schemas.openxmlformats.org/officeDocument/2006/relationships/hyperlink" Target="https://news.walla.co.il/item/3182019"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3552CADC-5ADB-4B0D-AC22-AFC0B4244167}"/>
              </a:ext>
            </a:extLst>
          </p:cNvPr>
          <p:cNvPicPr>
            <a:picLocks noChangeAspect="1"/>
          </p:cNvPicPr>
          <p:nvPr/>
        </p:nvPicPr>
        <p:blipFill rotWithShape="1">
          <a:blip r:embed="rId2"/>
          <a:srcRect t="14119" b="15864"/>
          <a:stretch/>
        </p:blipFill>
        <p:spPr>
          <a:xfrm>
            <a:off x="-1" y="0"/>
            <a:ext cx="12192001" cy="6858000"/>
          </a:xfrm>
          <a:prstGeom prst="rect">
            <a:avLst/>
          </a:prstGeom>
        </p:spPr>
      </p:pic>
      <p:sp>
        <p:nvSpPr>
          <p:cNvPr id="2" name="כותרת 1">
            <a:extLst>
              <a:ext uri="{FF2B5EF4-FFF2-40B4-BE49-F238E27FC236}">
                <a16:creationId xmlns:a16="http://schemas.microsoft.com/office/drawing/2014/main" id="{E1413EB9-C099-4A83-909D-6AD8BE5EEE84}"/>
              </a:ext>
            </a:extLst>
          </p:cNvPr>
          <p:cNvSpPr>
            <a:spLocks noGrp="1"/>
          </p:cNvSpPr>
          <p:nvPr>
            <p:ph type="ctrTitle"/>
          </p:nvPr>
        </p:nvSpPr>
        <p:spPr>
          <a:xfrm>
            <a:off x="7991659" y="-317920"/>
            <a:ext cx="4023360" cy="3204134"/>
          </a:xfrm>
        </p:spPr>
        <p:txBody>
          <a:bodyPr anchor="b">
            <a:normAutofit/>
          </a:bodyPr>
          <a:lstStyle/>
          <a:p>
            <a:pPr algn="r"/>
            <a:r>
              <a:rPr lang="he-IL" sz="7200" dirty="0">
                <a:latin typeface="Guttman-Aram" panose="02010401010101010101" pitchFamily="2" charset="-79"/>
                <a:cs typeface="Guttman-Aram" panose="02010401010101010101" pitchFamily="2" charset="-79"/>
              </a:rPr>
              <a:t>מסע בזמן</a:t>
            </a:r>
          </a:p>
        </p:txBody>
      </p:sp>
      <p:sp>
        <p:nvSpPr>
          <p:cNvPr id="3" name="כותרת משנה 2">
            <a:extLst>
              <a:ext uri="{FF2B5EF4-FFF2-40B4-BE49-F238E27FC236}">
                <a16:creationId xmlns:a16="http://schemas.microsoft.com/office/drawing/2014/main" id="{A439F4A8-4F9D-449E-A3CB-291F44B1206C}"/>
              </a:ext>
            </a:extLst>
          </p:cNvPr>
          <p:cNvSpPr>
            <a:spLocks noGrp="1"/>
          </p:cNvSpPr>
          <p:nvPr>
            <p:ph type="subTitle" idx="1"/>
          </p:nvPr>
        </p:nvSpPr>
        <p:spPr>
          <a:xfrm>
            <a:off x="6095999" y="2824929"/>
            <a:ext cx="6288922" cy="1208141"/>
          </a:xfrm>
        </p:spPr>
        <p:txBody>
          <a:bodyPr>
            <a:normAutofit/>
          </a:bodyPr>
          <a:lstStyle/>
          <a:p>
            <a:r>
              <a:rPr lang="he-IL" dirty="0">
                <a:latin typeface="Guttman Mantova" panose="02010401010101010101" pitchFamily="2" charset="-79"/>
                <a:cs typeface="Guttman Mantova" panose="02010401010101010101" pitchFamily="2" charset="-79"/>
              </a:rPr>
              <a:t>מציגים: מקסים , דויד פ, נועם, אנג'ל ואמילי</a:t>
            </a:r>
          </a:p>
        </p:txBody>
      </p:sp>
    </p:spTree>
    <p:extLst>
      <p:ext uri="{BB962C8B-B14F-4D97-AF65-F5344CB8AC3E}">
        <p14:creationId xmlns:p14="http://schemas.microsoft.com/office/powerpoint/2010/main" val="30641658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9F60B92A-7514-43DA-A877-E2A2E822923B}"/>
              </a:ext>
            </a:extLst>
          </p:cNvPr>
          <p:cNvPicPr>
            <a:picLocks noChangeAspect="1"/>
          </p:cNvPicPr>
          <p:nvPr/>
        </p:nvPicPr>
        <p:blipFill>
          <a:blip r:embed="rId2"/>
          <a:stretch>
            <a:fillRect/>
          </a:stretch>
        </p:blipFill>
        <p:spPr>
          <a:xfrm>
            <a:off x="0" y="0"/>
            <a:ext cx="12192000" cy="6930705"/>
          </a:xfrm>
          <a:prstGeom prst="rect">
            <a:avLst/>
          </a:prstGeom>
        </p:spPr>
      </p:pic>
      <p:sp>
        <p:nvSpPr>
          <p:cNvPr id="2" name="כותרת 1">
            <a:extLst>
              <a:ext uri="{FF2B5EF4-FFF2-40B4-BE49-F238E27FC236}">
                <a16:creationId xmlns:a16="http://schemas.microsoft.com/office/drawing/2014/main" id="{C87F78A8-A784-4854-9862-7182AF662160}"/>
              </a:ext>
            </a:extLst>
          </p:cNvPr>
          <p:cNvSpPr>
            <a:spLocks noGrp="1"/>
          </p:cNvSpPr>
          <p:nvPr>
            <p:ph type="title"/>
          </p:nvPr>
        </p:nvSpPr>
        <p:spPr>
          <a:xfrm>
            <a:off x="7119891" y="448841"/>
            <a:ext cx="4053777" cy="767400"/>
          </a:xfrm>
        </p:spPr>
        <p:txBody>
          <a:bodyPr/>
          <a:lstStyle/>
          <a:p>
            <a:r>
              <a:rPr lang="he-IL" dirty="0"/>
              <a:t>מחולל</a:t>
            </a:r>
          </a:p>
        </p:txBody>
      </p:sp>
      <p:pic>
        <p:nvPicPr>
          <p:cNvPr id="5" name="תמונה 4">
            <a:extLst>
              <a:ext uri="{FF2B5EF4-FFF2-40B4-BE49-F238E27FC236}">
                <a16:creationId xmlns:a16="http://schemas.microsoft.com/office/drawing/2014/main" id="{9F6FB27D-C431-4BC9-AC17-B4E1964CB8EA}"/>
              </a:ext>
            </a:extLst>
          </p:cNvPr>
          <p:cNvPicPr>
            <a:picLocks noChangeAspect="1"/>
          </p:cNvPicPr>
          <p:nvPr/>
        </p:nvPicPr>
        <p:blipFill>
          <a:blip r:embed="rId3"/>
          <a:stretch>
            <a:fillRect/>
          </a:stretch>
        </p:blipFill>
        <p:spPr>
          <a:xfrm>
            <a:off x="8158008" y="1522128"/>
            <a:ext cx="3571670" cy="2010871"/>
          </a:xfrm>
          <a:prstGeom prst="rect">
            <a:avLst/>
          </a:prstGeom>
        </p:spPr>
      </p:pic>
      <p:pic>
        <p:nvPicPr>
          <p:cNvPr id="8" name="תמונה 7">
            <a:extLst>
              <a:ext uri="{FF2B5EF4-FFF2-40B4-BE49-F238E27FC236}">
                <a16:creationId xmlns:a16="http://schemas.microsoft.com/office/drawing/2014/main" id="{F9CC62E4-71EA-401D-B1E2-01603ACE489C}"/>
              </a:ext>
            </a:extLst>
          </p:cNvPr>
          <p:cNvPicPr>
            <a:picLocks noChangeAspect="1"/>
          </p:cNvPicPr>
          <p:nvPr/>
        </p:nvPicPr>
        <p:blipFill>
          <a:blip r:embed="rId4"/>
          <a:stretch>
            <a:fillRect/>
          </a:stretch>
        </p:blipFill>
        <p:spPr>
          <a:xfrm>
            <a:off x="7247320" y="3927731"/>
            <a:ext cx="2383284" cy="2388168"/>
          </a:xfrm>
          <a:prstGeom prst="rect">
            <a:avLst/>
          </a:prstGeom>
        </p:spPr>
      </p:pic>
      <p:pic>
        <p:nvPicPr>
          <p:cNvPr id="9" name="תמונה 8">
            <a:extLst>
              <a:ext uri="{FF2B5EF4-FFF2-40B4-BE49-F238E27FC236}">
                <a16:creationId xmlns:a16="http://schemas.microsoft.com/office/drawing/2014/main" id="{990903A7-34CF-4D97-9697-E87573EEA898}"/>
              </a:ext>
            </a:extLst>
          </p:cNvPr>
          <p:cNvPicPr>
            <a:picLocks noChangeAspect="1"/>
          </p:cNvPicPr>
          <p:nvPr/>
        </p:nvPicPr>
        <p:blipFill>
          <a:blip r:embed="rId5"/>
          <a:stretch>
            <a:fillRect/>
          </a:stretch>
        </p:blipFill>
        <p:spPr>
          <a:xfrm>
            <a:off x="462322" y="1310755"/>
            <a:ext cx="1726878" cy="2590317"/>
          </a:xfrm>
          <a:prstGeom prst="rect">
            <a:avLst/>
          </a:prstGeom>
        </p:spPr>
      </p:pic>
      <p:pic>
        <p:nvPicPr>
          <p:cNvPr id="10" name="תמונה 9">
            <a:extLst>
              <a:ext uri="{FF2B5EF4-FFF2-40B4-BE49-F238E27FC236}">
                <a16:creationId xmlns:a16="http://schemas.microsoft.com/office/drawing/2014/main" id="{7F8846C1-B807-427B-9DE8-7CF1DEE7026E}"/>
              </a:ext>
            </a:extLst>
          </p:cNvPr>
          <p:cNvPicPr>
            <a:picLocks noChangeAspect="1"/>
          </p:cNvPicPr>
          <p:nvPr/>
        </p:nvPicPr>
        <p:blipFill>
          <a:blip r:embed="rId6"/>
          <a:stretch>
            <a:fillRect/>
          </a:stretch>
        </p:blipFill>
        <p:spPr>
          <a:xfrm>
            <a:off x="2433645" y="2055058"/>
            <a:ext cx="3290718" cy="2191618"/>
          </a:xfrm>
          <a:prstGeom prst="rect">
            <a:avLst/>
          </a:prstGeom>
        </p:spPr>
      </p:pic>
      <p:pic>
        <p:nvPicPr>
          <p:cNvPr id="12" name="תמונה 11">
            <a:extLst>
              <a:ext uri="{FF2B5EF4-FFF2-40B4-BE49-F238E27FC236}">
                <a16:creationId xmlns:a16="http://schemas.microsoft.com/office/drawing/2014/main" id="{53AE5EE7-023B-458D-996E-985C3CA8D403}"/>
              </a:ext>
            </a:extLst>
          </p:cNvPr>
          <p:cNvPicPr>
            <a:picLocks noChangeAspect="1"/>
          </p:cNvPicPr>
          <p:nvPr/>
        </p:nvPicPr>
        <p:blipFill>
          <a:blip r:embed="rId7"/>
          <a:stretch>
            <a:fillRect/>
          </a:stretch>
        </p:blipFill>
        <p:spPr>
          <a:xfrm>
            <a:off x="462322" y="4528673"/>
            <a:ext cx="3290718" cy="1787226"/>
          </a:xfrm>
          <a:prstGeom prst="rect">
            <a:avLst/>
          </a:prstGeom>
        </p:spPr>
      </p:pic>
      <p:cxnSp>
        <p:nvCxnSpPr>
          <p:cNvPr id="14" name="מחבר ישר 13">
            <a:extLst>
              <a:ext uri="{FF2B5EF4-FFF2-40B4-BE49-F238E27FC236}">
                <a16:creationId xmlns:a16="http://schemas.microsoft.com/office/drawing/2014/main" id="{2CCDE63D-E75A-462F-9945-556106E27BA1}"/>
              </a:ext>
            </a:extLst>
          </p:cNvPr>
          <p:cNvCxnSpPr/>
          <p:nvPr/>
        </p:nvCxnSpPr>
        <p:spPr>
          <a:xfrm>
            <a:off x="6096000" y="0"/>
            <a:ext cx="0" cy="700669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sp>
        <p:nvSpPr>
          <p:cNvPr id="15" name="תיבת טקסט 14">
            <a:extLst>
              <a:ext uri="{FF2B5EF4-FFF2-40B4-BE49-F238E27FC236}">
                <a16:creationId xmlns:a16="http://schemas.microsoft.com/office/drawing/2014/main" id="{8B5C53A4-8CED-41A8-BC19-1D2DAAF239CF}"/>
              </a:ext>
            </a:extLst>
          </p:cNvPr>
          <p:cNvSpPr txBox="1"/>
          <p:nvPr/>
        </p:nvSpPr>
        <p:spPr>
          <a:xfrm>
            <a:off x="6096000" y="215023"/>
            <a:ext cx="5645986" cy="1446550"/>
          </a:xfrm>
          <a:prstGeom prst="rect">
            <a:avLst/>
          </a:prstGeom>
          <a:noFill/>
        </p:spPr>
        <p:txBody>
          <a:bodyPr wrap="square" rtlCol="0">
            <a:spAutoFit/>
          </a:bodyPr>
          <a:lstStyle/>
          <a:p>
            <a:pPr algn="r" rtl="1"/>
            <a:r>
              <a:rPr lang="he-IL" sz="4400" b="1" dirty="0">
                <a:solidFill>
                  <a:schemeClr val="accent5">
                    <a:lumMod val="75000"/>
                  </a:schemeClr>
                </a:solidFill>
                <a:latin typeface="Guttman-Aram" panose="02010401010101010101" pitchFamily="2" charset="-79"/>
                <a:cs typeface="Guttman-Aram" panose="02010401010101010101" pitchFamily="2" charset="-79"/>
              </a:rPr>
              <a:t>"מחולל הזמן של הארי פוטר"</a:t>
            </a:r>
            <a:endParaRPr lang="en-IL" sz="4400" b="1" dirty="0">
              <a:solidFill>
                <a:schemeClr val="accent5">
                  <a:lumMod val="75000"/>
                </a:schemeClr>
              </a:solidFill>
              <a:latin typeface="Aharoni" panose="02010803020104030203" pitchFamily="2" charset="-79"/>
              <a:cs typeface="Guttman-Aram" panose="02010401010101010101" pitchFamily="2" charset="-79"/>
            </a:endParaRPr>
          </a:p>
        </p:txBody>
      </p:sp>
      <p:sp>
        <p:nvSpPr>
          <p:cNvPr id="30" name="כותרת 1">
            <a:extLst>
              <a:ext uri="{FF2B5EF4-FFF2-40B4-BE49-F238E27FC236}">
                <a16:creationId xmlns:a16="http://schemas.microsoft.com/office/drawing/2014/main" id="{17B234DF-B0A5-4525-9D30-F05BFBD2F933}"/>
              </a:ext>
            </a:extLst>
          </p:cNvPr>
          <p:cNvSpPr txBox="1">
            <a:spLocks/>
          </p:cNvSpPr>
          <p:nvPr/>
        </p:nvSpPr>
        <p:spPr>
          <a:xfrm>
            <a:off x="1670586" y="170898"/>
            <a:ext cx="4053777" cy="767400"/>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r"/>
            <a:r>
              <a:rPr lang="he-IL" sz="2800" dirty="0">
                <a:solidFill>
                  <a:schemeClr val="accent5">
                    <a:lumMod val="75000"/>
                  </a:schemeClr>
                </a:solidFill>
                <a:latin typeface="Guttman-Aram" panose="02010401010101010101" pitchFamily="2" charset="-79"/>
                <a:cs typeface="Guttman-Aram" panose="02010401010101010101" pitchFamily="2" charset="-79"/>
              </a:rPr>
              <a:t>"בחזרה לעתיד" (הדלוריאן)</a:t>
            </a:r>
            <a:endParaRPr lang="he-IL" sz="2800" dirty="0">
              <a:latin typeface="Guttman-Aram" panose="02010401010101010101" pitchFamily="2" charset="-79"/>
              <a:cs typeface="Guttman-Aram" panose="02010401010101010101" pitchFamily="2" charset="-79"/>
            </a:endParaRPr>
          </a:p>
        </p:txBody>
      </p:sp>
    </p:spTree>
    <p:extLst>
      <p:ext uri="{BB962C8B-B14F-4D97-AF65-F5344CB8AC3E}">
        <p14:creationId xmlns:p14="http://schemas.microsoft.com/office/powerpoint/2010/main" val="399921016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5997EA-E1B5-406D-AEA8-3CA0FC56B19E}"/>
              </a:ext>
            </a:extLst>
          </p:cNvPr>
          <p:cNvSpPr>
            <a:spLocks noGrp="1"/>
          </p:cNvSpPr>
          <p:nvPr>
            <p:ph type="title"/>
          </p:nvPr>
        </p:nvSpPr>
        <p:spPr>
          <a:xfrm>
            <a:off x="714756" y="321211"/>
            <a:ext cx="10762488" cy="1207008"/>
          </a:xfrm>
        </p:spPr>
        <p:txBody>
          <a:bodyPr vert="horz" lIns="91440" tIns="45720" rIns="91440" bIns="45720" rtlCol="0" anchor="b">
            <a:normAutofit/>
          </a:bodyPr>
          <a:lstStyle/>
          <a:p>
            <a:pPr algn="ctr" rtl="0"/>
            <a:r>
              <a:rPr lang="en-US" sz="6000" kern="1200" dirty="0">
                <a:solidFill>
                  <a:schemeClr val="accent1"/>
                </a:solidFill>
                <a:cs typeface="Guttman-Aram" panose="02010401010101010101" pitchFamily="2" charset="-79"/>
              </a:rPr>
              <a:t>"</a:t>
            </a:r>
            <a:r>
              <a:rPr lang="en-US" sz="6000" kern="1200" dirty="0" err="1">
                <a:solidFill>
                  <a:schemeClr val="accent1"/>
                </a:solidFill>
                <a:cs typeface="Guttman-Aram" panose="02010401010101010101" pitchFamily="2" charset="-79"/>
              </a:rPr>
              <a:t>מכונת</a:t>
            </a:r>
            <a:r>
              <a:rPr lang="en-US" sz="6000" kern="1200" dirty="0">
                <a:solidFill>
                  <a:schemeClr val="accent1"/>
                </a:solidFill>
                <a:cs typeface="Guttman-Aram" panose="02010401010101010101" pitchFamily="2" charset="-79"/>
              </a:rPr>
              <a:t> </a:t>
            </a:r>
            <a:r>
              <a:rPr lang="en-US" sz="6000" kern="1200" dirty="0" err="1">
                <a:solidFill>
                  <a:schemeClr val="accent1"/>
                </a:solidFill>
                <a:cs typeface="Guttman-Aram" panose="02010401010101010101" pitchFamily="2" charset="-79"/>
              </a:rPr>
              <a:t>הזמן</a:t>
            </a:r>
            <a:r>
              <a:rPr lang="en-US" sz="6000" kern="1200" dirty="0">
                <a:solidFill>
                  <a:schemeClr val="accent1"/>
                </a:solidFill>
                <a:cs typeface="Guttman-Aram" panose="02010401010101010101" pitchFamily="2" charset="-79"/>
              </a:rPr>
              <a:t>"</a:t>
            </a:r>
          </a:p>
        </p:txBody>
      </p:sp>
      <p:pic>
        <p:nvPicPr>
          <p:cNvPr id="4" name="תמונה 3" descr="תמונה שמכילה טקסט, שמים, מכשיר, מד&#10;&#10;התיאור נוצר באופן אוטומטי">
            <a:extLst>
              <a:ext uri="{FF2B5EF4-FFF2-40B4-BE49-F238E27FC236}">
                <a16:creationId xmlns:a16="http://schemas.microsoft.com/office/drawing/2014/main" id="{7D15B73E-E054-4D52-9A96-6F30175789FC}"/>
              </a:ext>
            </a:extLst>
          </p:cNvPr>
          <p:cNvPicPr>
            <a:picLocks noChangeAspect="1"/>
          </p:cNvPicPr>
          <p:nvPr/>
        </p:nvPicPr>
        <p:blipFill rotWithShape="1">
          <a:blip r:embed="rId2"/>
          <a:srcRect r="-2" b="1332"/>
          <a:stretch/>
        </p:blipFill>
        <p:spPr>
          <a:xfrm>
            <a:off x="609600" y="2423680"/>
            <a:ext cx="5212080" cy="3856948"/>
          </a:xfrm>
          <a:prstGeom prst="rect">
            <a:avLst/>
          </a:prstGeom>
        </p:spPr>
      </p:pic>
      <p:cxnSp>
        <p:nvCxnSpPr>
          <p:cNvPr id="1028" name="Straight Connector 70">
            <a:extLst>
              <a:ext uri="{FF2B5EF4-FFF2-40B4-BE49-F238E27FC236}">
                <a16:creationId xmlns:a16="http://schemas.microsoft.com/office/drawing/2014/main" id="{B6375111-306C-49EA-9DD1-79A2ED78FA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3354776"/>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תוצאת תמונה עבור הסרט מכונת הזמן">
            <a:extLst>
              <a:ext uri="{FF2B5EF4-FFF2-40B4-BE49-F238E27FC236}">
                <a16:creationId xmlns:a16="http://schemas.microsoft.com/office/drawing/2014/main" id="{D782A570-226E-4D36-92EB-3CAED0EDF5D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500" r="18500" b="1"/>
          <a:stretch/>
        </p:blipFill>
        <p:spPr bwMode="auto">
          <a:xfrm>
            <a:off x="6370320" y="2423040"/>
            <a:ext cx="5212080" cy="385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197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F75BC03-15C4-46EB-9A0B-9795104C6056}"/>
              </a:ext>
            </a:extLst>
          </p:cNvPr>
          <p:cNvSpPr>
            <a:spLocks noGrp="1"/>
          </p:cNvSpPr>
          <p:nvPr>
            <p:ph type="title"/>
          </p:nvPr>
        </p:nvSpPr>
        <p:spPr/>
        <p:txBody>
          <a:bodyPr>
            <a:normAutofit/>
          </a:bodyPr>
          <a:lstStyle/>
          <a:p>
            <a:pPr algn="r"/>
            <a:r>
              <a:rPr lang="he-IL" sz="4000" dirty="0">
                <a:solidFill>
                  <a:schemeClr val="bg1"/>
                </a:solidFill>
                <a:latin typeface="Guttman-Aram" panose="02010401010101010101" pitchFamily="2" charset="-79"/>
                <a:cs typeface="Guttman-Aram" panose="02010401010101010101" pitchFamily="2" charset="-79"/>
              </a:rPr>
              <a:t>מקורות מידע</a:t>
            </a:r>
          </a:p>
        </p:txBody>
      </p:sp>
      <p:sp>
        <p:nvSpPr>
          <p:cNvPr id="3" name="מציין מיקום תוכן 2">
            <a:extLst>
              <a:ext uri="{FF2B5EF4-FFF2-40B4-BE49-F238E27FC236}">
                <a16:creationId xmlns:a16="http://schemas.microsoft.com/office/drawing/2014/main" id="{11092DBB-EB9B-421F-9575-1962A16A12B1}"/>
              </a:ext>
            </a:extLst>
          </p:cNvPr>
          <p:cNvSpPr>
            <a:spLocks noGrp="1"/>
          </p:cNvSpPr>
          <p:nvPr>
            <p:ph idx="1"/>
          </p:nvPr>
        </p:nvSpPr>
        <p:spPr/>
        <p:txBody>
          <a:bodyPr/>
          <a:lstStyle/>
          <a:p>
            <a:pPr marL="0" indent="0">
              <a:buNone/>
            </a:pPr>
            <a:r>
              <a:rPr lang="he-IL" dirty="0">
                <a:solidFill>
                  <a:schemeClr val="bg1"/>
                </a:solidFill>
                <a:hlinkClick r:id="rId2"/>
              </a:rPr>
              <a:t>מסע בזמן</a:t>
            </a:r>
            <a:endParaRPr lang="he-IL" dirty="0">
              <a:solidFill>
                <a:schemeClr val="bg1"/>
              </a:solidFill>
            </a:endParaRPr>
          </a:p>
          <a:p>
            <a:pPr marL="0" indent="0">
              <a:buNone/>
            </a:pPr>
            <a:r>
              <a:rPr lang="he-IL" dirty="0">
                <a:solidFill>
                  <a:schemeClr val="bg1"/>
                </a:solidFill>
                <a:hlinkClick r:id="rId3"/>
              </a:rPr>
              <a:t>לולאות זמן</a:t>
            </a:r>
            <a:endParaRPr lang="he-IL" dirty="0">
              <a:solidFill>
                <a:schemeClr val="bg1"/>
              </a:solidFill>
            </a:endParaRPr>
          </a:p>
          <a:p>
            <a:pPr marL="0" indent="0">
              <a:buNone/>
            </a:pPr>
            <a:r>
              <a:rPr lang="he-IL" dirty="0">
                <a:solidFill>
                  <a:schemeClr val="bg1"/>
                </a:solidFill>
                <a:hlinkClick r:id="rId4"/>
              </a:rPr>
              <a:t>כתבה על "נוסע בזמן"</a:t>
            </a:r>
            <a:endParaRPr lang="he-IL" dirty="0">
              <a:solidFill>
                <a:schemeClr val="bg1"/>
              </a:solidFill>
            </a:endParaRPr>
          </a:p>
          <a:p>
            <a:pPr marL="0" indent="0">
              <a:buNone/>
            </a:pPr>
            <a:r>
              <a:rPr lang="he-IL" dirty="0">
                <a:solidFill>
                  <a:schemeClr val="bg1"/>
                </a:solidFill>
                <a:hlinkClick r:id="rId5"/>
              </a:rPr>
              <a:t>מחולל הזמן של הארי פוטר</a:t>
            </a:r>
            <a:endParaRPr lang="he-IL" dirty="0">
              <a:solidFill>
                <a:schemeClr val="bg1"/>
              </a:solidFill>
            </a:endParaRPr>
          </a:p>
          <a:p>
            <a:pPr marL="0" indent="0">
              <a:buNone/>
            </a:pPr>
            <a:r>
              <a:rPr lang="he-IL" dirty="0">
                <a:solidFill>
                  <a:schemeClr val="bg1"/>
                </a:solidFill>
                <a:hlinkClick r:id="rId6"/>
              </a:rPr>
              <a:t>בחזרה לעתיד</a:t>
            </a:r>
            <a:endParaRPr lang="he-IL" dirty="0">
              <a:solidFill>
                <a:schemeClr val="bg1"/>
              </a:solidFill>
            </a:endParaRPr>
          </a:p>
          <a:p>
            <a:pPr marL="0" indent="0">
              <a:buNone/>
            </a:pPr>
            <a:r>
              <a:rPr lang="he-IL" dirty="0">
                <a:solidFill>
                  <a:schemeClr val="bg1"/>
                </a:solidFill>
                <a:hlinkClick r:id="rId7"/>
              </a:rPr>
              <a:t>מכונת הזמן</a:t>
            </a:r>
            <a:endParaRPr lang="he-IL" dirty="0">
              <a:solidFill>
                <a:schemeClr val="bg1"/>
              </a:solidFill>
            </a:endParaRPr>
          </a:p>
        </p:txBody>
      </p:sp>
    </p:spTree>
    <p:extLst>
      <p:ext uri="{BB962C8B-B14F-4D97-AF65-F5344CB8AC3E}">
        <p14:creationId xmlns:p14="http://schemas.microsoft.com/office/powerpoint/2010/main" val="51615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הפיזיקה הוכיחה שזה אפשרי: 8 דברים שלא ידעתם על מסע בזמן">
            <a:extLst>
              <a:ext uri="{FF2B5EF4-FFF2-40B4-BE49-F238E27FC236}">
                <a16:creationId xmlns:a16="http://schemas.microsoft.com/office/drawing/2014/main" id="{CB05A850-C4FC-4892-9F4C-41B750B6B847}"/>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5566598F-7D12-4414-88DE-3A566B96A29D}"/>
              </a:ext>
            </a:extLst>
          </p:cNvPr>
          <p:cNvSpPr>
            <a:spLocks noGrp="1"/>
          </p:cNvSpPr>
          <p:nvPr>
            <p:ph type="title"/>
          </p:nvPr>
        </p:nvSpPr>
        <p:spPr>
          <a:xfrm>
            <a:off x="838200" y="669879"/>
            <a:ext cx="10515600" cy="1325563"/>
          </a:xfrm>
        </p:spPr>
        <p:txBody>
          <a:bodyPr>
            <a:normAutofit fontScale="90000"/>
          </a:bodyPr>
          <a:lstStyle/>
          <a:p>
            <a:pPr algn="r"/>
            <a:r>
              <a:rPr lang="he-IL" sz="4400" dirty="0">
                <a:latin typeface="Guttman-Aram" panose="02010401010101010101" pitchFamily="2" charset="-79"/>
                <a:cs typeface="Guttman-Aram" panose="02010401010101010101" pitchFamily="2" charset="-79"/>
              </a:rPr>
              <a:t>שאלת חקר:</a:t>
            </a:r>
            <a:br>
              <a:rPr lang="he-IL" sz="4400" dirty="0">
                <a:latin typeface="Guttman-Aram" panose="02010401010101010101" pitchFamily="2" charset="-79"/>
                <a:cs typeface="Guttman-Aram" panose="02010401010101010101" pitchFamily="2" charset="-79"/>
              </a:rPr>
            </a:br>
            <a:r>
              <a:rPr lang="he-IL" sz="4400" dirty="0">
                <a:latin typeface="Guttman-Aram" panose="02010401010101010101" pitchFamily="2" charset="-79"/>
                <a:cs typeface="Guttman-Aram" panose="02010401010101010101" pitchFamily="2" charset="-79"/>
              </a:rPr>
              <a:t>האם המסע בזמן אפשרי מבחינת המדע ואיך הוא בא לידי ביטוי בהשוואה לעולם הקולנוע?</a:t>
            </a:r>
            <a:endParaRPr lang="en-IL" dirty="0">
              <a:cs typeface="Guttman-Aram" panose="02010401010101010101" pitchFamily="2" charset="-79"/>
            </a:endParaRPr>
          </a:p>
        </p:txBody>
      </p:sp>
      <p:sp>
        <p:nvSpPr>
          <p:cNvPr id="3" name="מציין מיקום תוכן 2">
            <a:extLst>
              <a:ext uri="{FF2B5EF4-FFF2-40B4-BE49-F238E27FC236}">
                <a16:creationId xmlns:a16="http://schemas.microsoft.com/office/drawing/2014/main" id="{700FEA5A-B25B-4447-995F-5D22C1C474F0}"/>
              </a:ext>
            </a:extLst>
          </p:cNvPr>
          <p:cNvSpPr>
            <a:spLocks noGrp="1"/>
          </p:cNvSpPr>
          <p:nvPr>
            <p:ph idx="1"/>
          </p:nvPr>
        </p:nvSpPr>
        <p:spPr>
          <a:xfrm>
            <a:off x="838200" y="2665320"/>
            <a:ext cx="10705730" cy="1001158"/>
          </a:xfrm>
        </p:spPr>
        <p:txBody>
          <a:bodyPr/>
          <a:lstStyle/>
          <a:p>
            <a:r>
              <a:rPr lang="he-IL" sz="2800" dirty="0"/>
              <a:t>כולנו נתקלנו ברעיון המופלא של מסע בזמן כפי שהוא מוצג בספרים, סרטים ותוכניות טלוויזיה. אבל, האם המדע דומה למסע בזמן המוצג בסרטים?</a:t>
            </a:r>
          </a:p>
          <a:p>
            <a:endParaRPr lang="en-IL" dirty="0"/>
          </a:p>
        </p:txBody>
      </p:sp>
    </p:spTree>
    <p:extLst>
      <p:ext uri="{BB962C8B-B14F-4D97-AF65-F5344CB8AC3E}">
        <p14:creationId xmlns:p14="http://schemas.microsoft.com/office/powerpoint/2010/main" val="414469608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a:extLst>
              <a:ext uri="{FF2B5EF4-FFF2-40B4-BE49-F238E27FC236}">
                <a16:creationId xmlns:a16="http://schemas.microsoft.com/office/drawing/2014/main" id="{41E21F95-1A4A-4848-803F-6E076E23994C}"/>
              </a:ext>
            </a:extLst>
          </p:cNvPr>
          <p:cNvSpPr>
            <a:spLocks noGrp="1"/>
          </p:cNvSpPr>
          <p:nvPr>
            <p:ph type="title"/>
          </p:nvPr>
        </p:nvSpPr>
        <p:spPr>
          <a:xfrm>
            <a:off x="6096000" y="403460"/>
            <a:ext cx="4977976" cy="1454051"/>
          </a:xfrm>
        </p:spPr>
        <p:txBody>
          <a:bodyPr>
            <a:normAutofit/>
          </a:bodyPr>
          <a:lstStyle/>
          <a:p>
            <a:pPr algn="r"/>
            <a:r>
              <a:rPr lang="he-IL" sz="3700">
                <a:solidFill>
                  <a:srgbClr val="000000"/>
                </a:solidFill>
                <a:latin typeface="Guttman-Aram" panose="02010401010101010101" pitchFamily="2" charset="-79"/>
                <a:cs typeface="Guttman-Aram" panose="02010401010101010101" pitchFamily="2" charset="-79"/>
              </a:rPr>
              <a:t>מסע בזמן ואיך הוא עובד לפי המדע ולפי הסרטים?</a:t>
            </a:r>
            <a:endParaRPr lang="en-IL" sz="3700" dirty="0">
              <a:solidFill>
                <a:srgbClr val="000000"/>
              </a:solidFill>
              <a:cs typeface="Guttman-Aram" panose="02010401010101010101" pitchFamily="2" charset="-79"/>
            </a:endParaRPr>
          </a:p>
        </p:txBody>
      </p:sp>
      <p:sp>
        <p:nvSpPr>
          <p:cNvPr id="2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תמונה 5">
            <a:extLst>
              <a:ext uri="{FF2B5EF4-FFF2-40B4-BE49-F238E27FC236}">
                <a16:creationId xmlns:a16="http://schemas.microsoft.com/office/drawing/2014/main" id="{42604A7D-CE49-4A71-A962-722334B94C27}"/>
              </a:ext>
            </a:extLst>
          </p:cNvPr>
          <p:cNvPicPr>
            <a:picLocks noChangeAspect="1"/>
          </p:cNvPicPr>
          <p:nvPr/>
        </p:nvPicPr>
        <p:blipFill rotWithShape="1">
          <a:blip r:embed="rId3">
            <a:alphaModFix/>
          </a:blip>
          <a:srcRect t="6423" r="2" b="20574"/>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מציין מיקום תוכן 2">
            <a:extLst>
              <a:ext uri="{FF2B5EF4-FFF2-40B4-BE49-F238E27FC236}">
                <a16:creationId xmlns:a16="http://schemas.microsoft.com/office/drawing/2014/main" id="{F190150B-891A-453C-BCAF-1D43B1A7A437}"/>
              </a:ext>
            </a:extLst>
          </p:cNvPr>
          <p:cNvSpPr>
            <a:spLocks noGrp="1"/>
          </p:cNvSpPr>
          <p:nvPr>
            <p:ph idx="1"/>
          </p:nvPr>
        </p:nvSpPr>
        <p:spPr>
          <a:xfrm>
            <a:off x="5444858" y="2000426"/>
            <a:ext cx="5688284" cy="4054619"/>
          </a:xfrm>
        </p:spPr>
        <p:txBody>
          <a:bodyPr anchor="ctr">
            <a:normAutofit fontScale="85000" lnSpcReduction="20000"/>
          </a:bodyPr>
          <a:lstStyle/>
          <a:p>
            <a:pPr marL="0" indent="0">
              <a:buNone/>
            </a:pPr>
            <a:r>
              <a:rPr lang="he-IL" sz="3000">
                <a:solidFill>
                  <a:srgbClr val="000000"/>
                </a:solidFill>
              </a:rPr>
              <a:t>מסע בזמן הוא אפקט פיזיקלי, המאופיין בשינוי קצב התקדמות הזמן.</a:t>
            </a:r>
          </a:p>
          <a:p>
            <a:pPr marL="0" indent="0">
              <a:buNone/>
            </a:pPr>
            <a:endParaRPr lang="he-IL" sz="3000">
              <a:solidFill>
                <a:srgbClr val="000000"/>
              </a:solidFill>
            </a:endParaRPr>
          </a:p>
          <a:p>
            <a:pPr marL="0" indent="0">
              <a:buNone/>
            </a:pPr>
            <a:r>
              <a:rPr lang="he-IL" sz="3000">
                <a:solidFill>
                  <a:srgbClr val="000000"/>
                </a:solidFill>
              </a:rPr>
              <a:t>ככל שאתה מתקדם יותר מהר במרחב הזמן מתקדם אצלך יותר לאט.</a:t>
            </a:r>
          </a:p>
          <a:p>
            <a:pPr marL="0" indent="0">
              <a:buNone/>
            </a:pPr>
            <a:endParaRPr lang="he-IL" sz="3000">
              <a:solidFill>
                <a:srgbClr val="000000"/>
              </a:solidFill>
            </a:endParaRPr>
          </a:p>
          <a:p>
            <a:pPr marL="0" indent="0">
              <a:buNone/>
            </a:pPr>
            <a:r>
              <a:rPr lang="he-IL" sz="3000">
                <a:solidFill>
                  <a:srgbClr val="000000"/>
                </a:solidFill>
              </a:rPr>
              <a:t>ככל ששדה הכבידה שאתה נמצא בוא יותר חזק הזמן זז אצלך יותר לאט.</a:t>
            </a:r>
          </a:p>
          <a:p>
            <a:pPr marL="0" indent="0">
              <a:buNone/>
            </a:pPr>
            <a:endParaRPr lang="he-IL" sz="3000">
              <a:solidFill>
                <a:srgbClr val="000000"/>
              </a:solidFill>
            </a:endParaRPr>
          </a:p>
          <a:p>
            <a:pPr marL="0" indent="0">
              <a:buNone/>
            </a:pPr>
            <a:r>
              <a:rPr lang="he-IL" sz="3000">
                <a:solidFill>
                  <a:srgbClr val="000000"/>
                </a:solidFill>
              </a:rPr>
              <a:t>לעומת זאת ברוב הסרטים מעוותים את הדרך בה "נוסעים בזמן".</a:t>
            </a:r>
          </a:p>
          <a:p>
            <a:endParaRPr lang="en-IL" sz="1700" dirty="0">
              <a:solidFill>
                <a:srgbClr val="000000"/>
              </a:solidFill>
            </a:endParaRPr>
          </a:p>
        </p:txBody>
      </p:sp>
      <p:pic>
        <p:nvPicPr>
          <p:cNvPr id="10" name="תמונה 9" descr="תמונה שמכילה שעון&#10;&#10;התיאור נוצר באופן אוטומטי">
            <a:extLst>
              <a:ext uri="{FF2B5EF4-FFF2-40B4-BE49-F238E27FC236}">
                <a16:creationId xmlns:a16="http://schemas.microsoft.com/office/drawing/2014/main" id="{821D521B-3E46-47EC-88BA-A55C839AE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3142" y="2000426"/>
            <a:ext cx="368122" cy="368122"/>
          </a:xfrm>
          <a:prstGeom prst="rect">
            <a:avLst/>
          </a:prstGeom>
        </p:spPr>
      </p:pic>
      <p:pic>
        <p:nvPicPr>
          <p:cNvPr id="12" name="תמונה 11" descr="תמונה שמכילה שעון&#10;&#10;התיאור נוצר באופן אוטומטי">
            <a:extLst>
              <a:ext uri="{FF2B5EF4-FFF2-40B4-BE49-F238E27FC236}">
                <a16:creationId xmlns:a16="http://schemas.microsoft.com/office/drawing/2014/main" id="{6D3467C6-ED53-4EC7-85B4-6A9F6977CD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3142" y="3060878"/>
            <a:ext cx="368122" cy="368122"/>
          </a:xfrm>
          <a:prstGeom prst="rect">
            <a:avLst/>
          </a:prstGeom>
        </p:spPr>
      </p:pic>
      <p:pic>
        <p:nvPicPr>
          <p:cNvPr id="14" name="תמונה 13" descr="תמונה שמכילה שעון&#10;&#10;התיאור נוצר באופן אוטומטי">
            <a:extLst>
              <a:ext uri="{FF2B5EF4-FFF2-40B4-BE49-F238E27FC236}">
                <a16:creationId xmlns:a16="http://schemas.microsoft.com/office/drawing/2014/main" id="{02F4549F-84FD-4A18-ADC9-9925EA46BD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3141" y="4121330"/>
            <a:ext cx="368123" cy="368123"/>
          </a:xfrm>
          <a:prstGeom prst="rect">
            <a:avLst/>
          </a:prstGeom>
        </p:spPr>
      </p:pic>
      <p:pic>
        <p:nvPicPr>
          <p:cNvPr id="16" name="תמונה 15" descr="תמונה שמכילה שעון&#10;&#10;התיאור נוצר באופן אוטומטי">
            <a:extLst>
              <a:ext uri="{FF2B5EF4-FFF2-40B4-BE49-F238E27FC236}">
                <a16:creationId xmlns:a16="http://schemas.microsoft.com/office/drawing/2014/main" id="{4B99E38B-E480-41A0-8EA4-17250BBB53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0386" y="5181781"/>
            <a:ext cx="368123" cy="368123"/>
          </a:xfrm>
          <a:prstGeom prst="rect">
            <a:avLst/>
          </a:prstGeom>
        </p:spPr>
      </p:pic>
    </p:spTree>
    <p:extLst>
      <p:ext uri="{BB962C8B-B14F-4D97-AF65-F5344CB8AC3E}">
        <p14:creationId xmlns:p14="http://schemas.microsoft.com/office/powerpoint/2010/main" val="1426415660"/>
      </p:ext>
    </p:extLst>
  </p:cSld>
  <p:clrMapOvr>
    <a:masterClrMapping/>
  </p:clrMapOvr>
  <p:transitio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1A1B2DE4-FAE6-430F-90DA-01D1E8B3072D}"/>
              </a:ext>
            </a:extLst>
          </p:cNvPr>
          <p:cNvPicPr>
            <a:picLocks noChangeAspect="1"/>
          </p:cNvPicPr>
          <p:nvPr/>
        </p:nvPicPr>
        <p:blipFill rotWithShape="1">
          <a:blip r:embed="rId2">
            <a:alphaModFix/>
          </a:blip>
          <a:srcRect l="12163" r="35392"/>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כותרת 1">
            <a:extLst>
              <a:ext uri="{FF2B5EF4-FFF2-40B4-BE49-F238E27FC236}">
                <a16:creationId xmlns:a16="http://schemas.microsoft.com/office/drawing/2014/main" id="{DFE38760-D885-479A-B522-E9F1481298E2}"/>
              </a:ext>
            </a:extLst>
          </p:cNvPr>
          <p:cNvSpPr>
            <a:spLocks noGrp="1"/>
          </p:cNvSpPr>
          <p:nvPr>
            <p:ph type="title"/>
          </p:nvPr>
        </p:nvSpPr>
        <p:spPr>
          <a:xfrm>
            <a:off x="804997" y="390072"/>
            <a:ext cx="4803636" cy="1311664"/>
          </a:xfrm>
        </p:spPr>
        <p:txBody>
          <a:bodyPr>
            <a:normAutofit/>
          </a:bodyPr>
          <a:lstStyle/>
          <a:p>
            <a:pPr algn="ctr"/>
            <a:r>
              <a:rPr lang="he-IL" sz="2800" dirty="0">
                <a:solidFill>
                  <a:schemeClr val="accent5">
                    <a:lumMod val="75000"/>
                  </a:schemeClr>
                </a:solidFill>
                <a:latin typeface="Guttman-Aram" panose="02010401010101010101" pitchFamily="2" charset="-79"/>
                <a:cs typeface="Guttman-Aram" panose="02010401010101010101" pitchFamily="2" charset="-79"/>
              </a:rPr>
              <a:t>איך תתאפשר התארכות זמן (מסע בזמן) בקנה מידה של שנים?</a:t>
            </a:r>
          </a:p>
        </p:txBody>
      </p:sp>
      <p:sp>
        <p:nvSpPr>
          <p:cNvPr id="3" name="מציין מיקום תוכן 2">
            <a:extLst>
              <a:ext uri="{FF2B5EF4-FFF2-40B4-BE49-F238E27FC236}">
                <a16:creationId xmlns:a16="http://schemas.microsoft.com/office/drawing/2014/main" id="{7770D5A0-5853-4271-A55B-2BE6ACFF52CC}"/>
              </a:ext>
            </a:extLst>
          </p:cNvPr>
          <p:cNvSpPr>
            <a:spLocks noGrp="1"/>
          </p:cNvSpPr>
          <p:nvPr>
            <p:ph idx="1"/>
          </p:nvPr>
        </p:nvSpPr>
        <p:spPr>
          <a:xfrm>
            <a:off x="804692" y="1701736"/>
            <a:ext cx="4803636" cy="4386109"/>
          </a:xfrm>
        </p:spPr>
        <p:txBody>
          <a:bodyPr anchor="ctr">
            <a:normAutofit/>
          </a:bodyPr>
          <a:lstStyle/>
          <a:p>
            <a:pPr marL="0" indent="0">
              <a:buNone/>
            </a:pPr>
            <a:r>
              <a:rPr lang="he-IL" sz="2000" dirty="0">
                <a:solidFill>
                  <a:srgbClr val="000000"/>
                </a:solidFill>
                <a:latin typeface="Hadassah Friedlaender" panose="02020603050405020304" pitchFamily="18" charset="-79"/>
              </a:rPr>
              <a:t>התארכות זמן משמעותית עבור בני אדם תתאפשר רק כאשר ניתן יהיה להגיע למהירות תנועה קרובה למהירות האור, או להתקרב לשדה כבידה חזק דיו כדוגמת השדה בקרבת חורים שחורים.</a:t>
            </a:r>
          </a:p>
          <a:p>
            <a:pPr marL="0" indent="0">
              <a:buNone/>
            </a:pPr>
            <a:r>
              <a:rPr lang="he-IL" sz="2000" dirty="0">
                <a:solidFill>
                  <a:srgbClr val="000000"/>
                </a:solidFill>
                <a:latin typeface="Hadassah Friedlaender" panose="02020603050405020304" pitchFamily="18" charset="-79"/>
              </a:rPr>
              <a:t>תורת היחסות הפרטית טוענת ששעונו של צופה הנע במהירות גבוהה מתקדם בקצב נמוך יחסית לצופה במנוחה, על פי תורת היחסות הכללית, התארכות זמן כבידתית מתרחשת עבור גוף שנמצא בשדה כבידה חזק.</a:t>
            </a:r>
          </a:p>
          <a:p>
            <a:pPr marL="0" indent="0">
              <a:buNone/>
            </a:pPr>
            <a:r>
              <a:rPr lang="he-IL" sz="2000" dirty="0">
                <a:solidFill>
                  <a:srgbClr val="000000"/>
                </a:solidFill>
                <a:latin typeface="Hadassah Friedlaender" panose="02020603050405020304" pitchFamily="18" charset="-79"/>
              </a:rPr>
              <a:t>מסע בזמן דרך לולאה דמוית-זמן או חור תולעת הוא עדיין היפותטי, ויש הטוענים שהוא איננו אפשרי, בין השאר משום שהוא מאפשר מסע אחורה בזמן.</a:t>
            </a:r>
            <a:endParaRPr lang="en-US" sz="2000" dirty="0">
              <a:solidFill>
                <a:srgbClr val="000000"/>
              </a:solidFill>
              <a:latin typeface="Hadassah Friedlaender" panose="02020603050405020304" pitchFamily="18" charset="-79"/>
            </a:endParaRPr>
          </a:p>
          <a:p>
            <a:pPr marL="0" indent="0">
              <a:buNone/>
            </a:pPr>
            <a:endParaRPr lang="he-IL" sz="2000" dirty="0">
              <a:solidFill>
                <a:srgbClr val="000000"/>
              </a:solidFill>
            </a:endParaRPr>
          </a:p>
        </p:txBody>
      </p:sp>
    </p:spTree>
    <p:extLst>
      <p:ext uri="{BB962C8B-B14F-4D97-AF65-F5344CB8AC3E}">
        <p14:creationId xmlns:p14="http://schemas.microsoft.com/office/powerpoint/2010/main" val="2078672759"/>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a:extLst>
              <a:ext uri="{FF2B5EF4-FFF2-40B4-BE49-F238E27FC236}">
                <a16:creationId xmlns:a16="http://schemas.microsoft.com/office/drawing/2014/main" id="{EAEB507C-1586-4731-9D48-1DCCF09A3D72}"/>
              </a:ext>
            </a:extLst>
          </p:cNvPr>
          <p:cNvSpPr>
            <a:spLocks noGrp="1"/>
          </p:cNvSpPr>
          <p:nvPr>
            <p:ph type="title"/>
          </p:nvPr>
        </p:nvSpPr>
        <p:spPr>
          <a:xfrm>
            <a:off x="5000438" y="427837"/>
            <a:ext cx="6805149" cy="1454051"/>
          </a:xfrm>
        </p:spPr>
        <p:txBody>
          <a:bodyPr>
            <a:normAutofit/>
          </a:bodyPr>
          <a:lstStyle/>
          <a:p>
            <a:pPr algn="ctr"/>
            <a:r>
              <a:rPr lang="he-IL" dirty="0">
                <a:solidFill>
                  <a:schemeClr val="accent5">
                    <a:lumMod val="75000"/>
                  </a:schemeClr>
                </a:solidFill>
                <a:latin typeface="Guttman-Aram" panose="02010401010101010101" pitchFamily="2" charset="-79"/>
                <a:cs typeface="Guttman-Aram" panose="02010401010101010101" pitchFamily="2" charset="-79"/>
              </a:rPr>
              <a:t>מסע בזמן לעבר ופרדוקסים</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תמונה 3">
            <a:extLst>
              <a:ext uri="{FF2B5EF4-FFF2-40B4-BE49-F238E27FC236}">
                <a16:creationId xmlns:a16="http://schemas.microsoft.com/office/drawing/2014/main" id="{067F7924-2AEB-4825-942A-3894CF06A8FD}"/>
              </a:ext>
            </a:extLst>
          </p:cNvPr>
          <p:cNvPicPr>
            <a:picLocks noChangeAspect="1"/>
          </p:cNvPicPr>
          <p:nvPr/>
        </p:nvPicPr>
        <p:blipFill rotWithShape="1">
          <a:blip r:embed="rId3">
            <a:alphaModFix/>
          </a:blip>
          <a:srcRect l="35478" r="10781"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מציין מיקום תוכן 2">
            <a:extLst>
              <a:ext uri="{FF2B5EF4-FFF2-40B4-BE49-F238E27FC236}">
                <a16:creationId xmlns:a16="http://schemas.microsoft.com/office/drawing/2014/main" id="{6EC32454-7791-4E1E-A907-F4C7950415DB}"/>
              </a:ext>
            </a:extLst>
          </p:cNvPr>
          <p:cNvSpPr>
            <a:spLocks noGrp="1"/>
          </p:cNvSpPr>
          <p:nvPr>
            <p:ph idx="1"/>
          </p:nvPr>
        </p:nvSpPr>
        <p:spPr>
          <a:xfrm>
            <a:off x="5353236" y="1695635"/>
            <a:ext cx="6081204" cy="4365337"/>
          </a:xfrm>
        </p:spPr>
        <p:txBody>
          <a:bodyPr anchor="ctr">
            <a:normAutofit lnSpcReduction="10000"/>
          </a:bodyPr>
          <a:lstStyle/>
          <a:p>
            <a:pPr marL="0" indent="0">
              <a:buNone/>
            </a:pPr>
            <a:r>
              <a:rPr lang="he-IL" sz="1800" dirty="0">
                <a:solidFill>
                  <a:srgbClr val="000000"/>
                </a:solidFill>
                <a:latin typeface="Guttman Kav" panose="02010401010101010101" pitchFamily="2" charset="-79"/>
              </a:rPr>
              <a:t>להשערה כי מסע אחורה בזמן איננו אפשרי, הקרויה "השערת שמירת הכרונולוגיה", אין עדיין ראיות ניסיוניות או אפילו סיבות תאורטיות. למעשה, ההתנגדות היחידה לסוג כזה של מסע בזמן נובעת מהאפשרות שהוא יוביל לפרדוקסים אונטולוגיים, הקרויים "פרדוקסים של מסע בזמן". בעיות אלו לא מונעות ממסע בזמן, על גרסאותיו השונות, להופיע כמוטיב מרכזי בספרות המדע הבדיוני, ובסרטי הקולנוע של ז'אנר זה.</a:t>
            </a:r>
          </a:p>
          <a:p>
            <a:pPr marL="0" indent="0">
              <a:buNone/>
            </a:pPr>
            <a:r>
              <a:rPr lang="he-IL" sz="1800" dirty="0">
                <a:solidFill>
                  <a:srgbClr val="000000"/>
                </a:solidFill>
                <a:latin typeface="Guttman Kav" panose="02010401010101010101" pitchFamily="2" charset="-79"/>
              </a:rPr>
              <a:t>מסע אחורה בזמן, גם אם הוא אפשרי מבחינה פיזיקלית, עלול להביא למספר פרדוקסים אונטולוגיים, כלומר להצביע על חוסר ההבנה שלנו על העולם. כך למשל, לפי פרדוקס הסבא, המהווה את אחד הפרדוקסים של מסע בזמן, אדם נוסע לאחור בזמן והורג את סבו קודם שיפגוש את רעייתו, סבתו של הנוסע. כתוצאה מכך הוא לא אמור להיוולד, משמע הסבא לא יכול להירצח, שכן אין בעצם מי שיחזור בזמן ויעשה זאת. שתי הדרכים המקובלות להתמודד עם פרדוקסים אלו הן להניח שמסע אחורה בזמן איננו אפשרי ("השערת שמירת הכרונולוגיה"), או לחלופין להניח שמסע אחורה בזמן אפשרי והפרדוקסים יסתדרו בדרך שהיא מעבר ליכולת הבנתנו, או לפחות מעבר ליכולת הבנתנו הנוכחית.</a:t>
            </a:r>
          </a:p>
          <a:p>
            <a:pPr marL="0" indent="0">
              <a:buNone/>
            </a:pPr>
            <a:endParaRPr lang="he-IL" sz="1400" dirty="0">
              <a:solidFill>
                <a:srgbClr val="000000"/>
              </a:solidFill>
            </a:endParaRPr>
          </a:p>
        </p:txBody>
      </p:sp>
    </p:spTree>
    <p:extLst>
      <p:ext uri="{BB962C8B-B14F-4D97-AF65-F5344CB8AC3E}">
        <p14:creationId xmlns:p14="http://schemas.microsoft.com/office/powerpoint/2010/main" val="36926513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18F2D7C8-B31E-4F0C-9C70-71E1BA588F39}"/>
              </a:ext>
            </a:extLst>
          </p:cNvPr>
          <p:cNvSpPr>
            <a:spLocks noGrp="1"/>
          </p:cNvSpPr>
          <p:nvPr>
            <p:ph type="title"/>
          </p:nvPr>
        </p:nvSpPr>
        <p:spPr>
          <a:xfrm>
            <a:off x="4208030" y="736340"/>
            <a:ext cx="7275070" cy="1067209"/>
          </a:xfrm>
        </p:spPr>
        <p:txBody>
          <a:bodyPr>
            <a:normAutofit/>
          </a:bodyPr>
          <a:lstStyle/>
          <a:p>
            <a:pPr algn="ctr"/>
            <a:r>
              <a:rPr lang="he-IL" sz="3400" u="sng" dirty="0">
                <a:solidFill>
                  <a:srgbClr val="009999"/>
                </a:solidFill>
                <a:latin typeface="Guttman-Aram" panose="02010401010101010101" pitchFamily="2" charset="-79"/>
                <a:cs typeface="Guttman-Aram" panose="02010401010101010101" pitchFamily="2" charset="-79"/>
              </a:rPr>
              <a:t>האם אנשים כבר נסעו בזמן?</a:t>
            </a:r>
          </a:p>
        </p:txBody>
      </p:sp>
      <p:grpSp>
        <p:nvGrpSpPr>
          <p:cNvPr id="22" name="Group 10">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2" name="Freeform: Shape 11">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3" name="Freeform: Shape 12">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מציין מיקום תוכן 2">
            <a:extLst>
              <a:ext uri="{FF2B5EF4-FFF2-40B4-BE49-F238E27FC236}">
                <a16:creationId xmlns:a16="http://schemas.microsoft.com/office/drawing/2014/main" id="{877DA8DE-8600-4539-8D8F-6007B1D0C154}"/>
              </a:ext>
            </a:extLst>
          </p:cNvPr>
          <p:cNvSpPr>
            <a:spLocks noGrp="1"/>
          </p:cNvSpPr>
          <p:nvPr>
            <p:ph idx="1"/>
          </p:nvPr>
        </p:nvSpPr>
        <p:spPr>
          <a:xfrm>
            <a:off x="2059368" y="1803549"/>
            <a:ext cx="9246097" cy="4653204"/>
          </a:xfrm>
        </p:spPr>
        <p:txBody>
          <a:bodyPr>
            <a:normAutofit/>
          </a:bodyPr>
          <a:lstStyle/>
          <a:p>
            <a:pPr marL="0" indent="0">
              <a:buNone/>
            </a:pPr>
            <a:r>
              <a:rPr lang="he-IL" sz="2200" dirty="0">
                <a:solidFill>
                  <a:schemeClr val="bg1"/>
                </a:solidFill>
              </a:rPr>
              <a:t>לדברי ג' ריצ'רד </a:t>
            </a:r>
            <a:r>
              <a:rPr lang="he-IL" sz="2200" dirty="0" err="1">
                <a:solidFill>
                  <a:schemeClr val="bg1"/>
                </a:solidFill>
              </a:rPr>
              <a:t>גוט</a:t>
            </a:r>
            <a:r>
              <a:rPr lang="he-IL" sz="2200" dirty="0">
                <a:solidFill>
                  <a:schemeClr val="bg1"/>
                </a:solidFill>
              </a:rPr>
              <a:t>, אסטרופיזיקאי מאוניברסיטת פרינסטון, שיאן המסע בזמן עד כה הוא הקוסמונאוט הרוסי סרגיי </a:t>
            </a:r>
            <a:r>
              <a:rPr lang="he-IL" sz="2200" dirty="0" err="1">
                <a:solidFill>
                  <a:schemeClr val="bg1"/>
                </a:solidFill>
              </a:rPr>
              <a:t>קריקאליוב</a:t>
            </a:r>
            <a:r>
              <a:rPr lang="he-IL" sz="2200" dirty="0">
                <a:solidFill>
                  <a:schemeClr val="bg1"/>
                </a:solidFill>
              </a:rPr>
              <a:t>. במהלך הקריירה הארוכה שלו, בילה </a:t>
            </a:r>
            <a:r>
              <a:rPr lang="he-IL" sz="2200" dirty="0" err="1">
                <a:solidFill>
                  <a:schemeClr val="bg1"/>
                </a:solidFill>
              </a:rPr>
              <a:t>קריקאליוב</a:t>
            </a:r>
            <a:r>
              <a:rPr lang="he-IL" sz="2200" dirty="0">
                <a:solidFill>
                  <a:schemeClr val="bg1"/>
                </a:solidFill>
              </a:rPr>
              <a:t> יותר מ-803 ימים בחלל. איינשטיין הראה שזמן עובר לאט יותר אצל גופים המצויים בתנועה בהשוואה לגופים המצויים במנוחה.                                                             לכן </a:t>
            </a:r>
            <a:r>
              <a:rPr lang="he-IL" sz="2200" dirty="0" err="1">
                <a:solidFill>
                  <a:schemeClr val="bg1"/>
                </a:solidFill>
              </a:rPr>
              <a:t>כשקריקאליוב</a:t>
            </a:r>
            <a:r>
              <a:rPr lang="he-IL" sz="2200" dirty="0">
                <a:solidFill>
                  <a:schemeClr val="bg1"/>
                </a:solidFill>
              </a:rPr>
              <a:t> טס במהירות של 27,000 קילומטרים לשעה בתחנת החלל </a:t>
            </a:r>
            <a:r>
              <a:rPr lang="he-IL" sz="2200" dirty="0" err="1">
                <a:solidFill>
                  <a:schemeClr val="bg1"/>
                </a:solidFill>
              </a:rPr>
              <a:t>מיר</a:t>
            </a:r>
            <a:r>
              <a:rPr lang="he-IL" sz="2200" dirty="0">
                <a:solidFill>
                  <a:schemeClr val="bg1"/>
                </a:solidFill>
              </a:rPr>
              <a:t>, הזמן שלו לא זרם באותו קצב כמו על כדור הארץ. במשך שהותו במסלול, הוא הזדקן ב-1/48 של שנייה פחות מאשר בני האדם שעל הקרקע. מנקודת המבט שלו אפוא הוא נסע 1/48 של שנייה אל העתיד של תושבי כדור הארץ.</a:t>
            </a:r>
          </a:p>
        </p:txBody>
      </p:sp>
      <p:grpSp>
        <p:nvGrpSpPr>
          <p:cNvPr id="15"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6" name="Freeform: Shape 15">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2050" name="Picture 2" descr="שעון-חול - עדי אלאלוף">
            <a:extLst>
              <a:ext uri="{FF2B5EF4-FFF2-40B4-BE49-F238E27FC236}">
                <a16:creationId xmlns:a16="http://schemas.microsoft.com/office/drawing/2014/main" id="{729C898C-6767-48A6-BFD0-20CE87985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567" y="3661375"/>
            <a:ext cx="1566401" cy="2690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379578"/>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תמונה 3" descr="תמונה שמכילה מקורה, עץ, שעון&#10;&#10;התיאור נוצר באופן אוטומטי">
            <a:extLst>
              <a:ext uri="{FF2B5EF4-FFF2-40B4-BE49-F238E27FC236}">
                <a16:creationId xmlns:a16="http://schemas.microsoft.com/office/drawing/2014/main" id="{CE170287-E190-4246-BA3F-3C3026BD985E}"/>
              </a:ext>
            </a:extLst>
          </p:cNvPr>
          <p:cNvPicPr>
            <a:picLocks noChangeAspect="1"/>
          </p:cNvPicPr>
          <p:nvPr/>
        </p:nvPicPr>
        <p:blipFill rotWithShape="1">
          <a:blip r:embed="rId2">
            <a:alphaModFix/>
          </a:blip>
          <a:srcRect t="4253" r="1" b="17452"/>
          <a:stretch/>
        </p:blipFill>
        <p:spPr>
          <a:xfrm>
            <a:off x="5797543" y="10"/>
            <a:ext cx="6394152" cy="6857990"/>
          </a:xfrm>
          <a:prstGeom prst="rect">
            <a:avLst/>
          </a:prstGeom>
        </p:spPr>
      </p:pic>
      <p:pic>
        <p:nvPicPr>
          <p:cNvPr id="33" name="Picture 17">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כותרת 1">
            <a:extLst>
              <a:ext uri="{FF2B5EF4-FFF2-40B4-BE49-F238E27FC236}">
                <a16:creationId xmlns:a16="http://schemas.microsoft.com/office/drawing/2014/main" id="{2CF5D0CF-872D-41EE-9345-A70E7F033E5B}"/>
              </a:ext>
            </a:extLst>
          </p:cNvPr>
          <p:cNvSpPr>
            <a:spLocks noGrp="1"/>
          </p:cNvSpPr>
          <p:nvPr>
            <p:ph type="title"/>
          </p:nvPr>
        </p:nvSpPr>
        <p:spPr>
          <a:xfrm>
            <a:off x="804998" y="798445"/>
            <a:ext cx="4803636" cy="1311664"/>
          </a:xfrm>
        </p:spPr>
        <p:txBody>
          <a:bodyPr>
            <a:normAutofit/>
          </a:bodyPr>
          <a:lstStyle/>
          <a:p>
            <a:pPr algn="r"/>
            <a:r>
              <a:rPr lang="he-IL" u="sng" dirty="0">
                <a:solidFill>
                  <a:srgbClr val="000000"/>
                </a:solidFill>
                <a:latin typeface="Guttman-Aram" panose="02010401010101010101" pitchFamily="2" charset="-79"/>
                <a:cs typeface="Guttman-Aram" panose="02010401010101010101" pitchFamily="2" charset="-79"/>
              </a:rPr>
              <a:t>מסע בזמן בסרטים</a:t>
            </a:r>
          </a:p>
        </p:txBody>
      </p:sp>
      <p:sp>
        <p:nvSpPr>
          <p:cNvPr id="3" name="מציין מיקום תוכן 2">
            <a:extLst>
              <a:ext uri="{FF2B5EF4-FFF2-40B4-BE49-F238E27FC236}">
                <a16:creationId xmlns:a16="http://schemas.microsoft.com/office/drawing/2014/main" id="{7696FEF2-353B-4545-BCA6-0470A00DF8E5}"/>
              </a:ext>
            </a:extLst>
          </p:cNvPr>
          <p:cNvSpPr>
            <a:spLocks noGrp="1"/>
          </p:cNvSpPr>
          <p:nvPr>
            <p:ph idx="1"/>
          </p:nvPr>
        </p:nvSpPr>
        <p:spPr>
          <a:xfrm>
            <a:off x="804997" y="2272143"/>
            <a:ext cx="4706803" cy="3788830"/>
          </a:xfrm>
        </p:spPr>
        <p:txBody>
          <a:bodyPr anchor="ctr">
            <a:normAutofit/>
          </a:bodyPr>
          <a:lstStyle/>
          <a:p>
            <a:pPr marL="0" indent="0">
              <a:buNone/>
            </a:pPr>
            <a:r>
              <a:rPr lang="he-IL" sz="1600" dirty="0">
                <a:solidFill>
                  <a:srgbClr val="000000"/>
                </a:solidFill>
              </a:rPr>
              <a:t>-בסרט ״מחולל הזמן של הארי פוטר״ יש מכשיר קסום שמאפשר מסע בזמן - "מְחוֹלֵל זמן".                                                                                                          </a:t>
            </a:r>
          </a:p>
          <a:p>
            <a:pPr marL="0" indent="0">
              <a:buNone/>
            </a:pPr>
            <a:r>
              <a:rPr lang="he-IL" sz="1600" dirty="0">
                <a:solidFill>
                  <a:srgbClr val="000000"/>
                </a:solidFill>
              </a:rPr>
              <a:t>מחולל הזמן ניתן לחברתו המצטיינת של הארי פוטר כדי שתוכל להיות בשני מקומות בבת אחת, וכך ללמוד בשני שיעורים שנערכים במקביל. איך הדבר מתבצע?                                                                  חברתו מסיימת שיעור אחד, מפעילה את מְחוֹלֵל הזמן, נוסעת לאחור בזמן, ולומדת בשיעור שנערך בכיתה המקבילה.</a:t>
            </a:r>
          </a:p>
          <a:p>
            <a:pPr marL="0" indent="0">
              <a:buNone/>
            </a:pPr>
            <a:r>
              <a:rPr lang="he-IL" sz="1600" dirty="0">
                <a:solidFill>
                  <a:srgbClr val="000000"/>
                </a:solidFill>
              </a:rPr>
              <a:t>-בסרט ״בחזרה לעתיד״ מסופר על נער שפגש במגרש החנייה מכונית ספורט מדגם </a:t>
            </a:r>
            <a:r>
              <a:rPr lang="he-IL" sz="1600" dirty="0" err="1">
                <a:solidFill>
                  <a:srgbClr val="000000"/>
                </a:solidFill>
              </a:rPr>
              <a:t>דלוריאן</a:t>
            </a:r>
            <a:r>
              <a:rPr lang="he-IL" sz="1600" dirty="0">
                <a:solidFill>
                  <a:srgbClr val="000000"/>
                </a:solidFill>
              </a:rPr>
              <a:t> </a:t>
            </a:r>
            <a:r>
              <a:rPr lang="en-US" sz="1600" dirty="0">
                <a:solidFill>
                  <a:srgbClr val="000000"/>
                </a:solidFill>
              </a:rPr>
              <a:t>DMC-12 </a:t>
            </a:r>
            <a:r>
              <a:rPr lang="he-IL" sz="1600" dirty="0">
                <a:solidFill>
                  <a:srgbClr val="000000"/>
                </a:solidFill>
              </a:rPr>
              <a:t>שהוסבה למכונת זמן.</a:t>
            </a:r>
          </a:p>
          <a:p>
            <a:pPr marL="0" indent="0">
              <a:buNone/>
            </a:pPr>
            <a:r>
              <a:rPr lang="he-IL" sz="1600" dirty="0">
                <a:solidFill>
                  <a:srgbClr val="000000"/>
                </a:solidFill>
              </a:rPr>
              <a:t>מכונת הזמן דורשת כוח של 1.21 </a:t>
            </a:r>
            <a:r>
              <a:rPr lang="he-IL" sz="1600" dirty="0" err="1">
                <a:solidFill>
                  <a:srgbClr val="000000"/>
                </a:solidFill>
              </a:rPr>
              <a:t>גיגהואט</a:t>
            </a:r>
            <a:r>
              <a:rPr lang="he-IL" sz="1600" dirty="0">
                <a:solidFill>
                  <a:srgbClr val="000000"/>
                </a:solidFill>
              </a:rPr>
              <a:t>, שמיוצר על ידי כור גרעיני המופעל בפלוטוניום, וכי על המכונית להאיץ למהירות 88 מייל לשעה (כ-140 קמ"ש) על מנת לנוע בזמן.</a:t>
            </a:r>
          </a:p>
          <a:p>
            <a:pPr marL="0" indent="0">
              <a:buNone/>
            </a:pPr>
            <a:endParaRPr lang="he-IL" sz="1600" dirty="0">
              <a:solidFill>
                <a:srgbClr val="000000"/>
              </a:solidFill>
            </a:endParaRPr>
          </a:p>
        </p:txBody>
      </p:sp>
    </p:spTree>
    <p:extLst>
      <p:ext uri="{BB962C8B-B14F-4D97-AF65-F5344CB8AC3E}">
        <p14:creationId xmlns:p14="http://schemas.microsoft.com/office/powerpoint/2010/main" val="23363779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14BDF9A-5494-4B82-8322-1E0977F9743C}"/>
              </a:ext>
            </a:extLst>
          </p:cNvPr>
          <p:cNvPicPr>
            <a:picLocks noChangeAspect="1"/>
          </p:cNvPicPr>
          <p:nvPr/>
        </p:nvPicPr>
        <p:blipFill rotWithShape="1">
          <a:blip r:embed="rId2"/>
          <a:srcRect/>
          <a:stretch/>
        </p:blipFill>
        <p:spPr>
          <a:xfrm>
            <a:off x="-2" y="10"/>
            <a:ext cx="12192000" cy="6857990"/>
          </a:xfrm>
          <a:prstGeom prst="rect">
            <a:avLst/>
          </a:prstGeom>
        </p:spPr>
      </p:pic>
      <p:sp>
        <p:nvSpPr>
          <p:cNvPr id="26" name="Rectangle 2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5"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27">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29" name="Rectangle 2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2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מציין מיקום תוכן 2">
            <a:extLst>
              <a:ext uri="{FF2B5EF4-FFF2-40B4-BE49-F238E27FC236}">
                <a16:creationId xmlns:a16="http://schemas.microsoft.com/office/drawing/2014/main" id="{190B4BCE-1B0F-4C58-B5B9-747B5E59EDDB}"/>
              </a:ext>
            </a:extLst>
          </p:cNvPr>
          <p:cNvSpPr>
            <a:spLocks noGrp="1"/>
          </p:cNvSpPr>
          <p:nvPr>
            <p:ph idx="1"/>
          </p:nvPr>
        </p:nvSpPr>
        <p:spPr>
          <a:xfrm>
            <a:off x="4674942" y="1340529"/>
            <a:ext cx="6902047" cy="4393982"/>
          </a:xfrm>
        </p:spPr>
        <p:txBody>
          <a:bodyPr>
            <a:normAutofit/>
          </a:bodyPr>
          <a:lstStyle/>
          <a:p>
            <a:pPr marL="0" indent="0">
              <a:buNone/>
            </a:pPr>
            <a:r>
              <a:rPr lang="he-IL" sz="2000" dirty="0"/>
              <a:t>-"מכונת הזמן"</a:t>
            </a:r>
          </a:p>
          <a:p>
            <a:pPr marL="0" indent="0">
              <a:buNone/>
            </a:pPr>
            <a:r>
              <a:rPr lang="he-IL" sz="2000" dirty="0"/>
              <a:t>ב-5 בינואר 1900 ארבעה חברים בריטים נפגשים בלונדון לארוחת ערב בביתו של חברם הממציא ג'ורג' אשר מגיע למקום באיחור, תשוש למדיי, והוא מספר לחבריו כיצד בינתיים הוא הספיק לנסוע בזמן באמצעות מכונת הזמן שבנה.</a:t>
            </a:r>
          </a:p>
          <a:p>
            <a:pPr marL="0" indent="0">
              <a:buNone/>
            </a:pPr>
            <a:r>
              <a:rPr lang="he-IL" sz="2000" dirty="0"/>
              <a:t>ג'ורג' נפרד בהמשך מאורחיו ולאחר מכן הולך למרתף שם נמצאת מכונת הזמן.                                                      הוא לוחץ על המנוף ונע בזמן 17 שנים קדימה ל-15 בספטמבר 1917.</a:t>
            </a:r>
          </a:p>
          <a:p>
            <a:pPr marL="0" indent="0">
              <a:buNone/>
            </a:pPr>
            <a:r>
              <a:rPr lang="he-IL" sz="2000" dirty="0"/>
              <a:t>הוא פוגש את בנו של פילבי(אחד מחבריו של ג'ורג'), ג'יימס, שמספר לו על מותו של פילבי במלחמה.</a:t>
            </a:r>
          </a:p>
          <a:p>
            <a:pPr marL="0" indent="0">
              <a:buNone/>
            </a:pPr>
            <a:r>
              <a:rPr lang="he-IL" sz="2000" dirty="0"/>
              <a:t> לאחר מכן הוא חוזר למכונת הזמן ונע בזמן ל-19 ביוני 1940 במהלך ההפצצות הכבדות של לונדון על ידי חיל האוויר של גרמניה הנאצית במהלך "מלחמה </a:t>
            </a:r>
            <a:r>
              <a:rPr lang="he-IL" sz="2000" dirty="0" err="1"/>
              <a:t>חדשה".וכך</a:t>
            </a:r>
            <a:r>
              <a:rPr lang="he-IL" sz="2000" dirty="0"/>
              <a:t> ג'ורג' ממשיך לנוע בין התקופות והזמנים</a:t>
            </a:r>
            <a:r>
              <a:rPr lang="he-IL" sz="1600" dirty="0"/>
              <a:t>.</a:t>
            </a:r>
          </a:p>
        </p:txBody>
      </p:sp>
      <p:sp>
        <p:nvSpPr>
          <p:cNvPr id="32" name="Isosceles Triangle 3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9701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4318FD3A-E3D8-456C-893F-9AE94DED7DBF}"/>
              </a:ext>
            </a:extLst>
          </p:cNvPr>
          <p:cNvSpPr>
            <a:spLocks noGrp="1"/>
          </p:cNvSpPr>
          <p:nvPr>
            <p:ph type="title"/>
          </p:nvPr>
        </p:nvSpPr>
        <p:spPr>
          <a:xfrm>
            <a:off x="5316538" y="755781"/>
            <a:ext cx="6140449" cy="1323439"/>
          </a:xfrm>
        </p:spPr>
        <p:txBody>
          <a:bodyPr anchor="t">
            <a:normAutofit/>
          </a:bodyPr>
          <a:lstStyle/>
          <a:p>
            <a:pPr algn="r"/>
            <a:r>
              <a:rPr lang="he-IL" sz="4000" dirty="0">
                <a:solidFill>
                  <a:schemeClr val="bg1"/>
                </a:solidFill>
                <a:latin typeface="Guttman-Aram" panose="02010401010101010101" pitchFamily="2" charset="-79"/>
                <a:cs typeface="Guttman-Aram" panose="02010401010101010101" pitchFamily="2" charset="-79"/>
              </a:rPr>
              <a:t>תשובה לשאלת חקר:</a:t>
            </a:r>
          </a:p>
        </p:txBody>
      </p:sp>
      <p:pic>
        <p:nvPicPr>
          <p:cNvPr id="13" name="Picture 4" descr="סימן שאלה על רקע פסטל ירוק">
            <a:extLst>
              <a:ext uri="{FF2B5EF4-FFF2-40B4-BE49-F238E27FC236}">
                <a16:creationId xmlns:a16="http://schemas.microsoft.com/office/drawing/2014/main" id="{00C07800-D427-45E4-87BA-23CF5F574D16}"/>
              </a:ext>
            </a:extLst>
          </p:cNvPr>
          <p:cNvPicPr>
            <a:picLocks noChangeAspect="1"/>
          </p:cNvPicPr>
          <p:nvPr/>
        </p:nvPicPr>
        <p:blipFill rotWithShape="1">
          <a:blip r:embed="rId2"/>
          <a:srcRect l="45045" r="5233"/>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20" name="Group 19">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21" name="Freeform: Shape 20">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מציין מיקום תוכן 2">
            <a:extLst>
              <a:ext uri="{FF2B5EF4-FFF2-40B4-BE49-F238E27FC236}">
                <a16:creationId xmlns:a16="http://schemas.microsoft.com/office/drawing/2014/main" id="{37225606-27CC-4ADD-81F8-FA2DB3BA38BD}"/>
              </a:ext>
            </a:extLst>
          </p:cNvPr>
          <p:cNvSpPr>
            <a:spLocks noGrp="1"/>
          </p:cNvSpPr>
          <p:nvPr>
            <p:ph idx="1"/>
          </p:nvPr>
        </p:nvSpPr>
        <p:spPr>
          <a:xfrm>
            <a:off x="5316538" y="2079220"/>
            <a:ext cx="6140449" cy="2682000"/>
          </a:xfrm>
        </p:spPr>
        <p:txBody>
          <a:bodyPr>
            <a:normAutofit lnSpcReduction="10000"/>
          </a:bodyPr>
          <a:lstStyle/>
          <a:p>
            <a:pPr marL="0" indent="0">
              <a:buNone/>
            </a:pPr>
            <a:r>
              <a:rPr lang="he-IL" sz="2400" dirty="0">
                <a:solidFill>
                  <a:schemeClr val="bg1">
                    <a:alpha val="80000"/>
                  </a:schemeClr>
                </a:solidFill>
              </a:rPr>
              <a:t>מסע בזמן מבחינה מדעית אפשרי על ידי הגעה למהירות שקרובה למהירות האור או להיות בשדה כבידה חזק אבל זה אפשרי רק לעתיד, בשונה מזה בקולנוע כל מה שצריך זאת מכונה או כוח כלשהו כדי לנסוע בזמן, אולם יש סרטים בהם יש תנאים דומים למציאות כדי לנסוע בזמן. למשל: בסרט "בחזרה לעתיד" כדי לנסוע בזמן המכונית צריכה להגיע למהירות של 144 </a:t>
            </a:r>
            <a:r>
              <a:rPr lang="he-IL" sz="2400" dirty="0" err="1">
                <a:solidFill>
                  <a:schemeClr val="bg1">
                    <a:alpha val="80000"/>
                  </a:schemeClr>
                </a:solidFill>
              </a:rPr>
              <a:t>קמ</a:t>
            </a:r>
            <a:r>
              <a:rPr lang="he-IL" sz="2400" dirty="0">
                <a:solidFill>
                  <a:schemeClr val="bg1">
                    <a:alpha val="80000"/>
                  </a:schemeClr>
                </a:solidFill>
              </a:rPr>
              <a:t>''ש.</a:t>
            </a:r>
          </a:p>
        </p:txBody>
      </p:sp>
    </p:spTree>
    <p:extLst>
      <p:ext uri="{BB962C8B-B14F-4D97-AF65-F5344CB8AC3E}">
        <p14:creationId xmlns:p14="http://schemas.microsoft.com/office/powerpoint/2010/main" val="3856288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39</TotalTime>
  <Words>892</Words>
  <Application>Microsoft Office PowerPoint</Application>
  <PresentationFormat>מסך רחב</PresentationFormat>
  <Paragraphs>44</Paragraphs>
  <Slides>12</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12</vt:i4>
      </vt:variant>
    </vt:vector>
  </HeadingPairs>
  <TitlesOfParts>
    <vt:vector size="21" baseType="lpstr">
      <vt:lpstr>Aharoni</vt:lpstr>
      <vt:lpstr>Arial</vt:lpstr>
      <vt:lpstr>Calibri</vt:lpstr>
      <vt:lpstr>Calibri Light</vt:lpstr>
      <vt:lpstr>Guttman Kav</vt:lpstr>
      <vt:lpstr>Guttman Mantova</vt:lpstr>
      <vt:lpstr>Guttman-Aram</vt:lpstr>
      <vt:lpstr>Hadassah Friedlaender</vt:lpstr>
      <vt:lpstr>Office Theme</vt:lpstr>
      <vt:lpstr>מסע בזמן</vt:lpstr>
      <vt:lpstr>שאלת חקר: האם המסע בזמן אפשרי מבחינת המדע ואיך הוא בא לידי ביטוי בהשוואה לעולם הקולנוע?</vt:lpstr>
      <vt:lpstr>מסע בזמן ואיך הוא עובד לפי המדע ולפי הסרטים?</vt:lpstr>
      <vt:lpstr>איך תתאפשר התארכות זמן (מסע בזמן) בקנה מידה של שנים?</vt:lpstr>
      <vt:lpstr>מסע בזמן לעבר ופרדוקסים</vt:lpstr>
      <vt:lpstr>האם אנשים כבר נסעו בזמן?</vt:lpstr>
      <vt:lpstr>מסע בזמן בסרטים</vt:lpstr>
      <vt:lpstr>מצגת של PowerPoint‏</vt:lpstr>
      <vt:lpstr>תשובה לשאלת חקר:</vt:lpstr>
      <vt:lpstr>מחולל</vt:lpstr>
      <vt:lpstr>"מכונת הזמן"</vt:lpstr>
      <vt:lpstr>מקורות מידע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מסע בזמן</dc:title>
  <dc:creator>דויד פרדקין</dc:creator>
  <cp:lastModifiedBy>דויד פרדקין</cp:lastModifiedBy>
  <cp:revision>9</cp:revision>
  <dcterms:created xsi:type="dcterms:W3CDTF">2021-02-04T12:38:15Z</dcterms:created>
  <dcterms:modified xsi:type="dcterms:W3CDTF">2021-02-05T09:02:08Z</dcterms:modified>
</cp:coreProperties>
</file>