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1" r:id="rId2"/>
    <p:sldId id="317" r:id="rId3"/>
    <p:sldId id="270" r:id="rId4"/>
    <p:sldId id="318" r:id="rId5"/>
    <p:sldId id="314" r:id="rId6"/>
    <p:sldId id="313" r:id="rId7"/>
    <p:sldId id="315" r:id="rId8"/>
    <p:sldId id="319" r:id="rId9"/>
    <p:sldId id="320" r:id="rId10"/>
    <p:sldId id="321" r:id="rId11"/>
    <p:sldId id="316" r:id="rId1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BF4A"/>
    <a:srgbClr val="F57122"/>
    <a:srgbClr val="990099"/>
    <a:srgbClr val="9A662C"/>
    <a:srgbClr val="006FC0"/>
    <a:srgbClr val="D81E4C"/>
    <a:srgbClr val="B61A3E"/>
    <a:srgbClr val="B34685"/>
    <a:srgbClr val="DC61DC"/>
    <a:srgbClr val="B6E5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779" autoAdjust="0"/>
    <p:restoredTop sz="96846"/>
  </p:normalViewPr>
  <p:slideViewPr>
    <p:cSldViewPr snapToGrid="0">
      <p:cViewPr varScale="1">
        <p:scale>
          <a:sx n="82" d="100"/>
          <a:sy n="82" d="100"/>
        </p:scale>
        <p:origin x="403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602FF15-C07C-4B34-BABE-DEBF663B4D1E}" type="datetimeFigureOut">
              <a:rPr lang="he-IL" smtClean="0"/>
              <a:t>כ"ד/חשון/תשפ"א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2016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3BF232F-B221-4032-8E8E-67885E050F5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8510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DAEF8-4B3F-4441-8A7F-B60730AB86BA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EC389-F03F-4082-AE37-089A00A66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689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/>
              <a:t>בשלב</a:t>
            </a:r>
            <a:r>
              <a:rPr lang="he-IL" baseline="0" dirty="0"/>
              <a:t> הראשוני מייצרים תמיכה. הבסיס.</a:t>
            </a:r>
          </a:p>
          <a:p>
            <a:pPr algn="r" rtl="1"/>
            <a:r>
              <a:rPr lang="he-IL" baseline="0" dirty="0"/>
              <a:t>בשלב הבא מייצרים מרחב. מרחב קהילתי</a:t>
            </a:r>
          </a:p>
          <a:p>
            <a:pPr algn="r" rtl="1"/>
            <a:r>
              <a:rPr lang="he-IL" baseline="0" dirty="0"/>
              <a:t>למרחב אין ערך אם לא יוצקים לתוכו תוכן – המיוחד בצוות: גם יוצרים מרחב וגם יוצקים לתוכו תוכן</a:t>
            </a:r>
          </a:p>
          <a:p>
            <a:pPr algn="r" rtl="1"/>
            <a:r>
              <a:rPr lang="he-IL" baseline="0" dirty="0"/>
              <a:t>אחרי שיצרנו את המרחב והתוכן אנחנו בונים מנהיגות.</a:t>
            </a:r>
          </a:p>
          <a:p>
            <a:pPr algn="r" rtl="1"/>
            <a:r>
              <a:rPr lang="he-IL" baseline="0" dirty="0"/>
              <a:t>הפרדמיה היא דו כיוונית.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857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76DA-5423-4821-8BDF-C09001BF8D2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D9D8-F912-4E9E-9439-37314E76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17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76DA-5423-4821-8BDF-C09001BF8D2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D9D8-F912-4E9E-9439-37314E76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93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76DA-5423-4821-8BDF-C09001BF8D2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D9D8-F912-4E9E-9439-37314E76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42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447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76DA-5423-4821-8BDF-C09001BF8D2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D9D8-F912-4E9E-9439-37314E766DA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1616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76DA-5423-4821-8BDF-C09001BF8D2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D9D8-F912-4E9E-9439-37314E76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0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76DA-5423-4821-8BDF-C09001BF8D2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D9D8-F912-4E9E-9439-37314E76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18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76DA-5423-4821-8BDF-C09001BF8D2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D9D8-F912-4E9E-9439-37314E76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4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76DA-5423-4821-8BDF-C09001BF8D2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D9D8-F912-4E9E-9439-37314E76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72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76DA-5423-4821-8BDF-C09001BF8D2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D9D8-F912-4E9E-9439-37314E76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699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76DA-5423-4821-8BDF-C09001BF8D2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D9D8-F912-4E9E-9439-37314E76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49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76DA-5423-4821-8BDF-C09001BF8D2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D9D8-F912-4E9E-9439-37314E76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03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990" r="4315" b="353"/>
          <a:stretch/>
        </p:blipFill>
        <p:spPr>
          <a:xfrm>
            <a:off x="6030503" y="5604358"/>
            <a:ext cx="6170896" cy="1253642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3698032" y="4828365"/>
            <a:ext cx="6979298" cy="14649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4" t="-1" r="11758" b="66427"/>
          <a:stretch/>
        </p:blipFill>
        <p:spPr>
          <a:xfrm>
            <a:off x="-1" y="-40943"/>
            <a:ext cx="12192001" cy="140788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599" y="628731"/>
            <a:ext cx="11448802" cy="8614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599" y="1634801"/>
            <a:ext cx="1144880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A76DA-5423-4821-8BDF-C09001BF8D2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6D9D8-F912-4E9E-9439-37314E766DA2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001" y="6270368"/>
            <a:ext cx="1574432" cy="34796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599" y="6061674"/>
            <a:ext cx="1345982" cy="69955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AABF6B55-2816-B14B-8709-BD4F3FB654E5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114" y="6179571"/>
            <a:ext cx="1374590" cy="488172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9984A0E8-A7B5-084F-A54C-3CC523BF9CF3}"/>
              </a:ext>
            </a:extLst>
          </p:cNvPr>
          <p:cNvCxnSpPr/>
          <p:nvPr userDrawn="1"/>
        </p:nvCxnSpPr>
        <p:spPr>
          <a:xfrm>
            <a:off x="1920590" y="6082224"/>
            <a:ext cx="0" cy="68695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79ED50CD-66E1-ED47-8E65-44179854505A}"/>
              </a:ext>
            </a:extLst>
          </p:cNvPr>
          <p:cNvCxnSpPr/>
          <p:nvPr userDrawn="1"/>
        </p:nvCxnSpPr>
        <p:spPr>
          <a:xfrm>
            <a:off x="3846926" y="6064998"/>
            <a:ext cx="0" cy="68695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816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6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5051" y="655092"/>
            <a:ext cx="11586949" cy="4889313"/>
          </a:xfrm>
        </p:spPr>
        <p:txBody>
          <a:bodyPr>
            <a:noAutofit/>
          </a:bodyPr>
          <a:lstStyle/>
          <a:p>
            <a:r>
              <a:rPr lang="he-IL" b="1" dirty="0" smtClean="0">
                <a:solidFill>
                  <a:srgbClr val="7B55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e-IL" b="1" dirty="0" smtClean="0">
                <a:solidFill>
                  <a:srgbClr val="7B55A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מחוסנים </a:t>
            </a:r>
            <a:r>
              <a:rPr lang="he-IL" sz="4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בדיגיטל</a:t>
            </a:r>
            <a:r>
              <a:rPr lang="he-IL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e-IL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e-IL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b="1" dirty="0" smtClean="0">
                <a:latin typeface="Arial" panose="020B0604020202020204" pitchFamily="34" charset="0"/>
                <a:cs typeface="Arial" panose="020B0604020202020204" pitchFamily="34" charset="0"/>
              </a:rPr>
              <a:t>מחר </a:t>
            </a:r>
            <a:r>
              <a:rPr lang="he-IL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זה</a:t>
            </a:r>
            <a:r>
              <a:rPr lang="he-IL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לא</a:t>
            </a:r>
            <a:r>
              <a:rPr lang="he-IL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יהיה</a:t>
            </a:r>
            <a:r>
              <a:rPr lang="he-IL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b="1" dirty="0" smtClean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אותו</a:t>
            </a:r>
            <a:r>
              <a:rPr lang="he-IL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b="1" dirty="0" smtClean="0">
                <a:solidFill>
                  <a:srgbClr val="F57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הדבר</a:t>
            </a:r>
            <a:r>
              <a:rPr lang="he-IL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e-IL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b="1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בית הספר אחרי הקורונה</a:t>
            </a:r>
            <a:r>
              <a:rPr lang="he-IL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e-IL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e-IL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יואל רוטשילד, סמנכ"ל מו"פ והכשרה, אורט ישראל, נובמבר 2020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92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1043449" y="1225370"/>
            <a:ext cx="11448802" cy="29917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e-IL" sz="4000" b="1" dirty="0" smtClean="0">
                <a:cs typeface="+mn-cs"/>
              </a:rPr>
              <a:t>חולם לממש חינוכית...אחרי הקורונה</a:t>
            </a:r>
            <a:r>
              <a:rPr lang="en-US" sz="4000" b="1" dirty="0" smtClean="0">
                <a:cs typeface="+mn-cs"/>
              </a:rPr>
              <a:t/>
            </a:r>
            <a:br>
              <a:rPr lang="en-US" sz="4000" b="1" dirty="0" smtClean="0">
                <a:cs typeface="+mn-cs"/>
              </a:rPr>
            </a:br>
            <a:r>
              <a:rPr lang="en-US" sz="4000" b="1" dirty="0" smtClean="0">
                <a:cs typeface="+mn-cs"/>
              </a:rPr>
              <a:t/>
            </a:r>
            <a:br>
              <a:rPr lang="en-US" sz="4000" b="1" dirty="0" smtClean="0">
                <a:cs typeface="+mn-cs"/>
              </a:rPr>
            </a:br>
            <a:r>
              <a:rPr lang="he-IL" sz="4000" b="1" dirty="0" smtClean="0">
                <a:cs typeface="+mn-cs"/>
              </a:rPr>
              <a:t> הראשון אישי מקצועי</a:t>
            </a:r>
          </a:p>
          <a:p>
            <a:pPr marL="0" indent="0" algn="ctr">
              <a:buNone/>
            </a:pPr>
            <a:r>
              <a:rPr lang="he-IL" sz="4000" b="1" dirty="0" smtClean="0">
                <a:cs typeface="+mn-cs"/>
              </a:rPr>
              <a:t>השני בית ספרי</a:t>
            </a:r>
          </a:p>
          <a:p>
            <a:pPr marL="0" indent="0" algn="ctr">
              <a:buNone/>
            </a:pPr>
            <a:r>
              <a:rPr lang="he-IL" sz="4000" b="1" dirty="0" smtClean="0">
                <a:cs typeface="+mn-cs"/>
              </a:rPr>
              <a:t>השלישי במערכת החינוך </a:t>
            </a:r>
          </a:p>
          <a:p>
            <a:pPr marL="0" indent="0" algn="ctr">
              <a:buNone/>
            </a:pPr>
            <a:endParaRPr lang="he-IL" sz="5400" b="1" dirty="0" smtClean="0">
              <a:solidFill>
                <a:srgbClr val="FF0000"/>
              </a:solidFill>
              <a:cs typeface="+mn-cs"/>
            </a:endParaRPr>
          </a:p>
          <a:p>
            <a:pPr marL="0" indent="0" algn="ctr">
              <a:buNone/>
            </a:pPr>
            <a:r>
              <a:rPr lang="he-IL" sz="5400" b="1" dirty="0" smtClean="0">
                <a:solidFill>
                  <a:srgbClr val="FF0000"/>
                </a:solidFill>
                <a:cs typeface="+mn-cs"/>
              </a:rPr>
              <a:t>מהם?</a:t>
            </a:r>
            <a:endParaRPr lang="he-IL" sz="5400" b="1" dirty="0">
              <a:solidFill>
                <a:srgbClr val="FF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725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832514" y="803310"/>
            <a:ext cx="1104103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</a:pPr>
            <a:endParaRPr lang="he-IL" sz="6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 rtl="1"/>
            <a:r>
              <a:rPr lang="he-IL" sz="6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כל אחד לחוד ויחד  נצליח!</a:t>
            </a:r>
          </a:p>
          <a:p>
            <a:pPr algn="ctr" rtl="1"/>
            <a:endParaRPr lang="he-IL" sz="60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 rtl="1"/>
            <a:r>
              <a:rPr lang="he-IL" sz="6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אחרי הקורונה לא חוזרים אחורה!</a:t>
            </a:r>
          </a:p>
          <a:p>
            <a:pPr algn="ctr" rtl="1"/>
            <a:endParaRPr lang="he-IL" sz="60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 rtl="1"/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he-IL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99343" y="6127845"/>
            <a:ext cx="559558" cy="3821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8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452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12543" y="1607506"/>
            <a:ext cx="11448802" cy="29917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e-IL" sz="5400" b="1" dirty="0" smtClean="0">
                <a:cs typeface="+mn-cs"/>
              </a:rPr>
              <a:t>בית הספר אחרי הקורונה צריך להיות...</a:t>
            </a:r>
          </a:p>
          <a:p>
            <a:pPr algn="ctr"/>
            <a:endParaRPr lang="he-IL" sz="5400" b="1" dirty="0">
              <a:cs typeface="+mn-cs"/>
            </a:endParaRPr>
          </a:p>
          <a:p>
            <a:pPr marL="0" indent="0" algn="ctr">
              <a:buNone/>
            </a:pPr>
            <a:r>
              <a:rPr lang="he-IL" sz="5400" b="1" dirty="0" smtClean="0">
                <a:solidFill>
                  <a:srgbClr val="FF0000"/>
                </a:solidFill>
                <a:cs typeface="+mn-cs"/>
              </a:rPr>
              <a:t>כתוב משפט מחץ בצ'ט!</a:t>
            </a:r>
            <a:endParaRPr lang="he-IL" sz="5400" b="1" dirty="0">
              <a:solidFill>
                <a:srgbClr val="FF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974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205848" y="2877971"/>
            <a:ext cx="5450842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sz="2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אנשי העסקים, התעשייה והאקדמיה בחינוך</a:t>
            </a:r>
            <a:endParaRPr lang="he-IL" sz="21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3820" y="2187037"/>
            <a:ext cx="5296527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sz="2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מורים מובילים </a:t>
            </a:r>
            <a:r>
              <a:rPr lang="he-IL" sz="2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ונווטי למידה</a:t>
            </a:r>
            <a:endParaRPr lang="he-IL" sz="21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449418" y="1398056"/>
            <a:ext cx="5293486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sz="2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he-IL" sz="2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מנהלים-מנהיגים </a:t>
            </a:r>
            <a:endParaRPr lang="he-IL" sz="21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353356" y="4294249"/>
            <a:ext cx="5293484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sz="21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מנטורים</a:t>
            </a:r>
            <a:r>
              <a:rPr lang="he-IL" sz="2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לסביבה הווירטואלית</a:t>
            </a:r>
            <a:endParaRPr lang="he-IL" sz="21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260972" y="3215465"/>
            <a:ext cx="539571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he-IL" dirty="0" smtClean="0">
                <a:solidFill>
                  <a:prstClr val="white"/>
                </a:solidFill>
                <a:latin typeface="Calibri" panose="020F0502020204030204"/>
              </a:rPr>
              <a:t>שותפות וממשקים לשיפור הרלוונטיות של בית הספר</a:t>
            </a:r>
            <a:endParaRPr lang="he-IL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94001" y="2533813"/>
            <a:ext cx="5395719" cy="369332"/>
          </a:xfrm>
          <a:prstGeom prst="rect">
            <a:avLst/>
          </a:prstGeom>
          <a:solidFill>
            <a:srgbClr val="71BF4A"/>
          </a:solidFill>
        </p:spPr>
        <p:txBody>
          <a:bodyPr wrap="square">
            <a:spAutoFit/>
          </a:bodyPr>
          <a:lstStyle/>
          <a:p>
            <a:pPr algn="r" rtl="1"/>
            <a:r>
              <a:rPr lang="he-IL" dirty="0">
                <a:solidFill>
                  <a:prstClr val="white"/>
                </a:solidFill>
                <a:latin typeface="Calibri" panose="020F0502020204030204"/>
              </a:rPr>
              <a:t>פדגוגיות חדשניות וניסיוניות, קהילות מורים יזמיות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260972" y="1801380"/>
            <a:ext cx="5395719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r" rtl="1"/>
            <a:r>
              <a:rPr lang="he-IL" dirty="0">
                <a:solidFill>
                  <a:prstClr val="white"/>
                </a:solidFill>
                <a:latin typeface="Calibri" panose="020F0502020204030204"/>
              </a:rPr>
              <a:t>מבנה ארגוני-פדגוגי גמיש, תרבות של חדשנות ודינאמיות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260972" y="4703216"/>
            <a:ext cx="5395268" cy="36933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he-IL" dirty="0" smtClean="0">
                <a:solidFill>
                  <a:prstClr val="white"/>
                </a:solidFill>
                <a:latin typeface="Calibri" panose="020F0502020204030204"/>
              </a:rPr>
              <a:t>מומחים בכלים טכנולוגיים ומנהלי קומות ווירטואליות</a:t>
            </a:r>
            <a:endParaRPr lang="he-IL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604479" y="667835"/>
            <a:ext cx="11448802" cy="861494"/>
          </a:xfrm>
        </p:spPr>
        <p:txBody>
          <a:bodyPr>
            <a:normAutofit/>
          </a:bodyPr>
          <a:lstStyle/>
          <a:p>
            <a:pPr algn="ctr"/>
            <a:r>
              <a:rPr lang="he-IL" sz="4800" b="1" dirty="0" smtClean="0">
                <a:cs typeface="+mn-cs"/>
              </a:rPr>
              <a:t>זוהרים בקורונה- מובילי בית </a:t>
            </a:r>
            <a:r>
              <a:rPr lang="he-IL" sz="4800" b="1" dirty="0">
                <a:cs typeface="+mn-cs"/>
              </a:rPr>
              <a:t>ספר </a:t>
            </a:r>
            <a:r>
              <a:rPr lang="he-IL" sz="4800" b="1" dirty="0" smtClean="0">
                <a:cs typeface="+mn-cs"/>
              </a:rPr>
              <a:t>של המחר</a:t>
            </a:r>
            <a:endParaRPr lang="en-US" sz="4800" b="1" dirty="0">
              <a:cs typeface="+mn-cs"/>
            </a:endParaRPr>
          </a:p>
        </p:txBody>
      </p:sp>
      <p:sp>
        <p:nvSpPr>
          <p:cNvPr id="22" name="Rectangle 20"/>
          <p:cNvSpPr/>
          <p:nvPr/>
        </p:nvSpPr>
        <p:spPr>
          <a:xfrm>
            <a:off x="796053" y="3543853"/>
            <a:ext cx="5293486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sz="2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 </a:t>
            </a:r>
            <a:r>
              <a:rPr lang="he-IL" sz="2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הורים שותפים ותומכים</a:t>
            </a:r>
            <a:endParaRPr lang="he-IL" sz="21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/>
            </a:endParaRPr>
          </a:p>
        </p:txBody>
      </p:sp>
      <p:sp>
        <p:nvSpPr>
          <p:cNvPr id="27" name="Rectangle 23"/>
          <p:cNvSpPr/>
          <p:nvPr/>
        </p:nvSpPr>
        <p:spPr>
          <a:xfrm>
            <a:off x="693820" y="3984283"/>
            <a:ext cx="5395719" cy="369332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r" rtl="1"/>
            <a:r>
              <a:rPr lang="he-IL" dirty="0" smtClean="0">
                <a:solidFill>
                  <a:prstClr val="white"/>
                </a:solidFill>
                <a:latin typeface="Calibri" panose="020F0502020204030204"/>
              </a:rPr>
              <a:t>דיאלוג חדש הורים ובית הספר, תרבות </a:t>
            </a:r>
            <a:r>
              <a:rPr lang="he-IL" dirty="0">
                <a:solidFill>
                  <a:prstClr val="white"/>
                </a:solidFill>
                <a:latin typeface="Calibri" panose="020F0502020204030204"/>
              </a:rPr>
              <a:t>של </a:t>
            </a:r>
            <a:r>
              <a:rPr lang="he-IL" dirty="0" smtClean="0">
                <a:solidFill>
                  <a:prstClr val="white"/>
                </a:solidFill>
                <a:latin typeface="Calibri" panose="020F0502020204030204"/>
              </a:rPr>
              <a:t>שותפות ותמיכה</a:t>
            </a:r>
            <a:endParaRPr lang="he-IL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4" name="Rectangle 20"/>
          <p:cNvSpPr/>
          <p:nvPr/>
        </p:nvSpPr>
        <p:spPr>
          <a:xfrm>
            <a:off x="796053" y="4887882"/>
            <a:ext cx="5293486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sz="2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/>
              </a:rPr>
              <a:t>מקדמי ערכים, חוסן וקהילה</a:t>
            </a:r>
            <a:endParaRPr lang="he-IL" sz="21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/>
            </a:endParaRPr>
          </a:p>
        </p:txBody>
      </p:sp>
      <p:sp>
        <p:nvSpPr>
          <p:cNvPr id="35" name="Rectangle 23"/>
          <p:cNvSpPr/>
          <p:nvPr/>
        </p:nvSpPr>
        <p:spPr>
          <a:xfrm>
            <a:off x="723916" y="5341908"/>
            <a:ext cx="5395719" cy="369332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pPr algn="r" rtl="1"/>
            <a:r>
              <a:rPr lang="he-IL" dirty="0" smtClean="0">
                <a:solidFill>
                  <a:prstClr val="white"/>
                </a:solidFill>
                <a:latin typeface="Calibri" panose="020F0502020204030204"/>
              </a:rPr>
              <a:t>אף אחד לא נשאר לבד, העצמה ואיתנות אישית וקהילתית</a:t>
            </a:r>
            <a:endParaRPr lang="he-IL" dirty="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9223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12543" y="1607506"/>
            <a:ext cx="11448802" cy="29917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e-IL" sz="5400" b="1" dirty="0" smtClean="0">
                <a:cs typeface="+mn-cs"/>
              </a:rPr>
              <a:t>המורה אחרי הקורונה צריך להיות...</a:t>
            </a:r>
          </a:p>
          <a:p>
            <a:pPr algn="ctr"/>
            <a:endParaRPr lang="he-IL" sz="5400" b="1" dirty="0">
              <a:cs typeface="+mn-cs"/>
            </a:endParaRPr>
          </a:p>
          <a:p>
            <a:pPr marL="0" indent="0" algn="ctr">
              <a:buNone/>
            </a:pPr>
            <a:r>
              <a:rPr lang="he-IL" sz="5400" b="1" dirty="0" smtClean="0">
                <a:solidFill>
                  <a:srgbClr val="FF0000"/>
                </a:solidFill>
                <a:cs typeface="+mn-cs"/>
              </a:rPr>
              <a:t>במה אני רוצה להשתנות?</a:t>
            </a:r>
            <a:endParaRPr lang="he-IL" sz="5400" b="1" dirty="0">
              <a:solidFill>
                <a:srgbClr val="FF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309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24470" y="461429"/>
            <a:ext cx="10515600" cy="1325563"/>
          </a:xfrm>
        </p:spPr>
        <p:txBody>
          <a:bodyPr>
            <a:normAutofit/>
          </a:bodyPr>
          <a:lstStyle/>
          <a:p>
            <a:r>
              <a:rPr lang="he-IL" sz="40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המורה המתחדש אחרי הקורונה</a:t>
            </a:r>
            <a:endParaRPr lang="he-IL" sz="40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50750" y="1490823"/>
            <a:ext cx="96893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2400" b="1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מתכנן למידה</a:t>
            </a:r>
            <a:r>
              <a:rPr lang="he-IL" sz="2400" b="1" dirty="0" smtClean="0">
                <a:solidFill>
                  <a:schemeClr val="accent3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- דרכי למידה, תרחישי הוראה וכלים פדגוגיים חדשים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2400" b="1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שותף בלמידה – </a:t>
            </a:r>
            <a:r>
              <a:rPr lang="he-IL" sz="2400" b="1" dirty="0" smtClean="0">
                <a:solidFill>
                  <a:schemeClr val="accent3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שותף פעיל בתהליכי הלמידה/הוראה 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2400" b="1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דיבור חדש- </a:t>
            </a:r>
            <a:r>
              <a:rPr lang="he-IL" sz="2400" b="1" dirty="0" smtClean="0">
                <a:solidFill>
                  <a:schemeClr val="accent3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שותף  לדיאלוג חדש ומשתף בבית ספר- אקלים, הורים וקהילה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2400" b="1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שותף בקהילות</a:t>
            </a:r>
            <a:r>
              <a:rPr lang="he-IL" sz="2400" b="1" dirty="0" smtClean="0">
                <a:solidFill>
                  <a:schemeClr val="accent3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- יוזם שיתופי פעולה בקהילות מקצועיות ליוזמות פדגוגיות 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2400" b="1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מקושר ומתוקשב</a:t>
            </a:r>
            <a:r>
              <a:rPr lang="he-IL" sz="2400" b="1" dirty="0" smtClean="0">
                <a:solidFill>
                  <a:schemeClr val="accent3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- מטמיע ומקדם טכנולוגיות חינוכיות בכל מרחב פעילותו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2400" b="1" dirty="0" err="1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יזמורה</a:t>
            </a:r>
            <a:r>
              <a:rPr lang="he-IL" sz="2400" b="1" dirty="0" smtClean="0">
                <a:solidFill>
                  <a:schemeClr val="accent3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- תרבות של חדשנות ויזמות רב תחומית בטכנולוגיה ומדעים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2400" b="1" dirty="0" err="1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מימד</a:t>
            </a:r>
            <a:r>
              <a:rPr lang="he-IL" sz="2400" b="1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אחר- </a:t>
            </a:r>
            <a:r>
              <a:rPr lang="he-IL" sz="2400" b="1" dirty="0" smtClean="0">
                <a:solidFill>
                  <a:schemeClr val="accent3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פיתוח סביבות למידה חדשות בבתי הספר</a:t>
            </a:r>
            <a:endParaRPr lang="he-IL" sz="2400" dirty="0" smtClean="0">
              <a:solidFill>
                <a:schemeClr val="accent3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94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A616D969-2782-E042-9B5C-BC03FFF2E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065" y="1033392"/>
            <a:ext cx="9960397" cy="510261"/>
          </a:xfrm>
        </p:spPr>
        <p:txBody>
          <a:bodyPr>
            <a:normAutofit fontScale="90000"/>
          </a:bodyPr>
          <a:lstStyle/>
          <a:p>
            <a:r>
              <a:rPr lang="he-IL" b="1" dirty="0" smtClean="0">
                <a:latin typeface="Arial" panose="020B0604020202020204" pitchFamily="34" charset="0"/>
                <a:cs typeface="Arial" panose="020B0604020202020204" pitchFamily="34" charset="0"/>
              </a:rPr>
              <a:t>מאפייני החדשנות הפדגוגית אחרי </a:t>
            </a:r>
            <a:r>
              <a:rPr lang="he-IL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הקורנה</a:t>
            </a:r>
            <a:r>
              <a:rPr lang="he-IL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A6E42827-59F7-A54B-B51C-505EC22C7D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30540" y="1710665"/>
            <a:ext cx="4860897" cy="33944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2400" b="1" dirty="0">
                <a:latin typeface="Arial" panose="020B0604020202020204" pitchFamily="34" charset="0"/>
                <a:cs typeface="Arial" panose="020B0604020202020204" pitchFamily="34" charset="0"/>
              </a:rPr>
              <a:t>למידה שאינה תלויה </a:t>
            </a:r>
            <a:r>
              <a:rPr lang="he-IL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במקום ובזמן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he-IL" sz="2400" b="1" dirty="0">
                <a:latin typeface="Arial" panose="020B0604020202020204" pitchFamily="34" charset="0"/>
                <a:cs typeface="Arial" panose="020B0604020202020204" pitchFamily="34" charset="0"/>
              </a:rPr>
              <a:t>למידה </a:t>
            </a: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אישית, </a:t>
            </a:r>
            <a:r>
              <a:rPr lang="he-IL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שיתופית ואוטונומית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he-IL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בחירה </a:t>
            </a:r>
            <a:r>
              <a:rPr lang="he-IL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חופשית </a:t>
            </a: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של תחומי למידה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he-IL" sz="2400" b="1" dirty="0">
                <a:latin typeface="Arial" panose="020B0604020202020204" pitchFamily="34" charset="0"/>
                <a:cs typeface="Arial" panose="020B0604020202020204" pitchFamily="34" charset="0"/>
              </a:rPr>
              <a:t>למידה מבוססת </a:t>
            </a:r>
            <a:r>
              <a:rPr lang="he-IL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פרויקטים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he-IL" sz="2400" b="1" dirty="0">
                <a:latin typeface="Arial" panose="020B0604020202020204" pitchFamily="34" charset="0"/>
                <a:cs typeface="Arial" panose="020B0604020202020204" pitchFamily="34" charset="0"/>
              </a:rPr>
              <a:t>למידה </a:t>
            </a:r>
            <a:r>
              <a:rPr lang="he-IL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חוץ בית ספרית </a:t>
            </a:r>
            <a:r>
              <a:rPr lang="he-IL" sz="2400" b="1" dirty="0">
                <a:latin typeface="Arial" panose="020B0604020202020204" pitchFamily="34" charset="0"/>
                <a:cs typeface="Arial" panose="020B0604020202020204" pitchFamily="34" charset="0"/>
              </a:rPr>
              <a:t>וגלובאלית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="" xmlns:a16="http://schemas.microsoft.com/office/drawing/2014/main" id="{457D2D43-29AA-A142-AC58-A151161D8D7A}"/>
              </a:ext>
            </a:extLst>
          </p:cNvPr>
          <p:cNvSpPr txBox="1">
            <a:spLocks/>
          </p:cNvSpPr>
          <p:nvPr/>
        </p:nvSpPr>
        <p:spPr>
          <a:xfrm>
            <a:off x="1193800" y="1710665"/>
            <a:ext cx="4388296" cy="339447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ניווט למידה </a:t>
            </a: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מבוסס נתונים</a:t>
            </a: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דרכי </a:t>
            </a:r>
            <a:r>
              <a:rPr lang="he-IL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הערכה</a:t>
            </a: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והסמכה מגוונות</a:t>
            </a: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למידה מבוססת עניין </a:t>
            </a:r>
            <a:r>
              <a:rPr lang="he-IL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ומוטיבציה</a:t>
            </a:r>
            <a:endParaRPr lang="en-US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למידה בעזרת </a:t>
            </a:r>
            <a:r>
              <a:rPr lang="he-IL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מנטורים</a:t>
            </a:r>
          </a:p>
          <a:p>
            <a:pPr>
              <a:lnSpc>
                <a:spcPct val="150000"/>
              </a:lnSpc>
            </a:pPr>
            <a:r>
              <a:rPr lang="he-IL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חירות</a:t>
            </a: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פדגוגית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בהוראה/למידה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תמונה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160"/>
            <a:ext cx="1998131" cy="110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33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תמונה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500" y="5619580"/>
            <a:ext cx="2049780" cy="727959"/>
          </a:xfrm>
          <a:prstGeom prst="rect">
            <a:avLst/>
          </a:prstGeom>
        </p:spPr>
      </p:pic>
      <p:sp>
        <p:nvSpPr>
          <p:cNvPr id="3" name="הסבר חץ למטה 2"/>
          <p:cNvSpPr/>
          <p:nvPr/>
        </p:nvSpPr>
        <p:spPr>
          <a:xfrm>
            <a:off x="2724060" y="993199"/>
            <a:ext cx="6781800" cy="1112157"/>
          </a:xfrm>
          <a:prstGeom prst="down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b="1" dirty="0" smtClean="0"/>
              <a:t>חרות ויזמות פדגוגית</a:t>
            </a:r>
            <a:endParaRPr lang="he-IL" sz="4000" b="1" dirty="0"/>
          </a:p>
        </p:txBody>
      </p:sp>
      <p:sp>
        <p:nvSpPr>
          <p:cNvPr id="4" name="מלבן 3"/>
          <p:cNvSpPr/>
          <p:nvPr/>
        </p:nvSpPr>
        <p:spPr>
          <a:xfrm>
            <a:off x="5111660" y="2270455"/>
            <a:ext cx="2044700" cy="195035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000" b="1" dirty="0" smtClean="0"/>
              <a:t>קהלת מורים שיתופית מאפשרת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he-IL" sz="2000" b="1" dirty="0" smtClean="0"/>
              <a:t>חרות ויזמות פדגוגית</a:t>
            </a:r>
          </a:p>
        </p:txBody>
      </p:sp>
      <p:sp>
        <p:nvSpPr>
          <p:cNvPr id="8" name="מלבן 7"/>
          <p:cNvSpPr/>
          <p:nvPr/>
        </p:nvSpPr>
        <p:spPr>
          <a:xfrm>
            <a:off x="2724060" y="2270455"/>
            <a:ext cx="2044700" cy="193765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000" b="1" dirty="0"/>
              <a:t>חרות פדגוגית </a:t>
            </a:r>
            <a:r>
              <a:rPr lang="he-IL" sz="2000" b="1" dirty="0" smtClean="0"/>
              <a:t>מבוססת </a:t>
            </a:r>
            <a:r>
              <a:rPr lang="he-IL" sz="2000" b="1" dirty="0"/>
              <a:t>בחירת </a:t>
            </a:r>
            <a:r>
              <a:rPr lang="he-IL" sz="2000" b="1" dirty="0" smtClean="0"/>
              <a:t>תכנים ותרחישי </a:t>
            </a:r>
            <a:r>
              <a:rPr lang="he-IL" sz="2000" b="1" dirty="0"/>
              <a:t>למידה על ידי התלמידים</a:t>
            </a:r>
            <a:r>
              <a:rPr lang="en-US" sz="2000" b="1" dirty="0"/>
              <a:t>  </a:t>
            </a:r>
            <a:endParaRPr lang="he-IL" sz="2000" b="1" dirty="0"/>
          </a:p>
        </p:txBody>
      </p:sp>
      <p:sp>
        <p:nvSpPr>
          <p:cNvPr id="9" name="מלבן 8"/>
          <p:cNvSpPr/>
          <p:nvPr/>
        </p:nvSpPr>
        <p:spPr>
          <a:xfrm>
            <a:off x="7461160" y="2270455"/>
            <a:ext cx="2044700" cy="1950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000" b="1" dirty="0" smtClean="0"/>
              <a:t>למידה מתוך כישלונות, טעויות ולקיחת סיכונים  מזמנות חרות פדגוגית</a:t>
            </a:r>
            <a:r>
              <a:rPr lang="he-IL" sz="2000" b="1" dirty="0"/>
              <a:t> </a:t>
            </a:r>
            <a:r>
              <a:rPr lang="he-IL" sz="2000" b="1" dirty="0" smtClean="0"/>
              <a:t>מקצועית אישית</a:t>
            </a:r>
          </a:p>
        </p:txBody>
      </p:sp>
      <p:sp>
        <p:nvSpPr>
          <p:cNvPr id="11" name="הסבר חץ למטה 10"/>
          <p:cNvSpPr/>
          <p:nvPr/>
        </p:nvSpPr>
        <p:spPr>
          <a:xfrm rot="10800000">
            <a:off x="2724060" y="4576411"/>
            <a:ext cx="6781800" cy="1112157"/>
          </a:xfrm>
          <a:prstGeom prst="down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b="1" dirty="0" smtClean="0"/>
              <a:t>מוטיבציה, רלוונטיות ונחישות</a:t>
            </a:r>
            <a:endParaRPr lang="he-IL" sz="4000" b="1" dirty="0"/>
          </a:p>
        </p:txBody>
      </p:sp>
      <p:sp>
        <p:nvSpPr>
          <p:cNvPr id="12" name="חץ שמאלה-ימינה 11"/>
          <p:cNvSpPr/>
          <p:nvPr/>
        </p:nvSpPr>
        <p:spPr>
          <a:xfrm>
            <a:off x="4474845" y="2120454"/>
            <a:ext cx="994229" cy="537029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3" name="חץ שמאלה-ימינה 12"/>
          <p:cNvSpPr/>
          <p:nvPr/>
        </p:nvSpPr>
        <p:spPr>
          <a:xfrm>
            <a:off x="6760846" y="3874280"/>
            <a:ext cx="994229" cy="537029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4" name="חץ מעוקל למטה 13"/>
          <p:cNvSpPr/>
          <p:nvPr/>
        </p:nvSpPr>
        <p:spPr>
          <a:xfrm rot="10800000">
            <a:off x="3161529" y="4145539"/>
            <a:ext cx="5944961" cy="815071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19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12543" y="1607506"/>
            <a:ext cx="11448802" cy="29917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e-IL" sz="5400" b="1" dirty="0" smtClean="0">
                <a:cs typeface="+mn-cs"/>
              </a:rPr>
              <a:t>תלמיד אחרי הקורונה צריך להיות...</a:t>
            </a:r>
          </a:p>
          <a:p>
            <a:pPr algn="ctr"/>
            <a:endParaRPr lang="he-IL" sz="5400" b="1" dirty="0">
              <a:cs typeface="+mn-cs"/>
            </a:endParaRPr>
          </a:p>
          <a:p>
            <a:pPr marL="0" indent="0" algn="ctr">
              <a:buNone/>
            </a:pPr>
            <a:r>
              <a:rPr lang="he-IL" sz="5400" b="1" dirty="0" smtClean="0">
                <a:solidFill>
                  <a:srgbClr val="FF0000"/>
                </a:solidFill>
                <a:cs typeface="+mn-cs"/>
              </a:rPr>
              <a:t>עם אילו מיומנויות?</a:t>
            </a:r>
            <a:endParaRPr lang="he-IL" sz="5400" b="1" dirty="0">
              <a:solidFill>
                <a:srgbClr val="FF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892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96920" y="463505"/>
            <a:ext cx="11887200" cy="1325563"/>
          </a:xfrm>
        </p:spPr>
        <p:txBody>
          <a:bodyPr>
            <a:normAutofit/>
          </a:bodyPr>
          <a:lstStyle/>
          <a:p>
            <a:r>
              <a:rPr lang="he-IL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אבני יסוד של בית ספר אחרי הקורונה</a:t>
            </a:r>
            <a:endParaRPr lang="he-IL" sz="3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276" y="1493037"/>
            <a:ext cx="11163300" cy="4351338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he-IL" sz="2400" dirty="0" smtClean="0">
                <a:latin typeface="Calibri" panose="020F0502020204030204" pitchFamily="34" charset="0"/>
              </a:rPr>
              <a:t> </a:t>
            </a:r>
            <a:r>
              <a:rPr lang="he-IL" sz="2400" b="1" dirty="0" smtClean="0">
                <a:solidFill>
                  <a:srgbClr val="FF0000"/>
                </a:solidFill>
              </a:rPr>
              <a:t>מנהיגות חינוכית-  </a:t>
            </a:r>
            <a:r>
              <a:rPr lang="he-IL" sz="2400" b="1" dirty="0" smtClean="0"/>
              <a:t>דינאמית, אופטימית, מאמינה בעצמה ובתלמידים, איתנה ואיכותית </a:t>
            </a:r>
          </a:p>
          <a:p>
            <a:pPr lvl="0">
              <a:lnSpc>
                <a:spcPct val="150000"/>
              </a:lnSpc>
            </a:pPr>
            <a:r>
              <a:rPr lang="he-IL" sz="2400" b="1" dirty="0" smtClean="0">
                <a:solidFill>
                  <a:srgbClr val="FF0000"/>
                </a:solidFill>
              </a:rPr>
              <a:t>הוראה ולמידה היברידית  </a:t>
            </a:r>
            <a:r>
              <a:rPr lang="he-IL" sz="2400" b="1" dirty="0">
                <a:solidFill>
                  <a:srgbClr val="FF0000"/>
                </a:solidFill>
              </a:rPr>
              <a:t>מרתקת </a:t>
            </a:r>
            <a:r>
              <a:rPr lang="he-IL" sz="2400" b="1" dirty="0"/>
              <a:t>–</a:t>
            </a:r>
            <a:r>
              <a:rPr lang="he-IL" sz="2400" b="1" dirty="0" smtClean="0"/>
              <a:t>אינטראקציות, </a:t>
            </a:r>
            <a:r>
              <a:rPr lang="he-IL" sz="2400" b="1" dirty="0"/>
              <a:t>משימות לימודיות ודרכי הערכה אלטרנטיביות.</a:t>
            </a:r>
          </a:p>
          <a:p>
            <a:pPr lvl="0">
              <a:lnSpc>
                <a:spcPct val="150000"/>
              </a:lnSpc>
            </a:pPr>
            <a:r>
              <a:rPr lang="he-IL" sz="2400" b="1" dirty="0" smtClean="0">
                <a:solidFill>
                  <a:srgbClr val="FF0000"/>
                </a:solidFill>
              </a:rPr>
              <a:t>תכנון וניהול חדשנות </a:t>
            </a:r>
            <a:r>
              <a:rPr lang="he-IL" sz="2400" b="1" dirty="0" smtClean="0"/>
              <a:t>- חמ"ל </a:t>
            </a:r>
            <a:r>
              <a:rPr lang="he-IL" sz="2400" b="1" dirty="0"/>
              <a:t>צוותי </a:t>
            </a:r>
            <a:r>
              <a:rPr lang="he-IL" sz="2400" b="1" dirty="0" smtClean="0"/>
              <a:t>חדשנות להכשרה ומענים בטכנולוגיות ובמגוון פדגוגיות</a:t>
            </a:r>
            <a:endParaRPr lang="he-IL" sz="2400" b="1" dirty="0"/>
          </a:p>
          <a:p>
            <a:pPr>
              <a:lnSpc>
                <a:spcPct val="150000"/>
              </a:lnSpc>
            </a:pPr>
            <a:r>
              <a:rPr lang="he-IL" sz="2400" b="1" dirty="0" smtClean="0">
                <a:solidFill>
                  <a:srgbClr val="FF0000"/>
                </a:solidFill>
              </a:rPr>
              <a:t>עם הלב והנשמה- </a:t>
            </a:r>
            <a:r>
              <a:rPr lang="he-IL" sz="2400" b="1" dirty="0"/>
              <a:t>בית ספר- משפחה- העצמה לשיפור החוסן, הנחישות והמוטיבציה</a:t>
            </a:r>
          </a:p>
          <a:p>
            <a:pPr lvl="0">
              <a:lnSpc>
                <a:spcPct val="150000"/>
              </a:lnSpc>
            </a:pPr>
            <a:r>
              <a:rPr lang="he-IL" sz="2400" b="1" dirty="0" smtClean="0">
                <a:solidFill>
                  <a:srgbClr val="FF0000"/>
                </a:solidFill>
              </a:rPr>
              <a:t>קהילות</a:t>
            </a:r>
            <a:r>
              <a:rPr lang="he-IL" sz="2400" b="1" dirty="0" smtClean="0"/>
              <a:t>  מורים/תלמידים/ קהילה- מפגשים חברתיים ליזום, שותפות ומעורבות קהילתית</a:t>
            </a:r>
          </a:p>
        </p:txBody>
      </p:sp>
    </p:spTree>
    <p:extLst>
      <p:ext uri="{BB962C8B-B14F-4D97-AF65-F5344CB8AC3E}">
        <p14:creationId xmlns:p14="http://schemas.microsoft.com/office/powerpoint/2010/main" val="410575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1071</TotalTime>
  <Words>394</Words>
  <Application>Microsoft Office PowerPoint</Application>
  <PresentationFormat>מסך רחב</PresentationFormat>
  <Paragraphs>70</Paragraphs>
  <Slides>11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Guttman Yad-Brush</vt:lpstr>
      <vt:lpstr>Times New Roman</vt:lpstr>
      <vt:lpstr>Office Theme</vt:lpstr>
      <vt:lpstr> מחוסנים בדיגיטל  מחר זה לא יהיה אותו הדבר בית הספר אחרי הקורונה  יואל רוטשילד, סמנכ"ל מו"פ והכשרה, אורט ישראל, נובמבר 2020</vt:lpstr>
      <vt:lpstr>מצגת של PowerPoint</vt:lpstr>
      <vt:lpstr>זוהרים בקורונה- מובילי בית ספר של המחר</vt:lpstr>
      <vt:lpstr>מצגת של PowerPoint</vt:lpstr>
      <vt:lpstr>המורה המתחדש אחרי הקורונה</vt:lpstr>
      <vt:lpstr>מאפייני החדשנות הפדגוגית אחרי הקורנה </vt:lpstr>
      <vt:lpstr>מצגת של PowerPoint</vt:lpstr>
      <vt:lpstr>מצגת של PowerPoint</vt:lpstr>
      <vt:lpstr> אבני יסוד של בית ספר אחרי הקורונה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 Balog-Levy</dc:creator>
  <cp:lastModifiedBy>Ronit Simon</cp:lastModifiedBy>
  <cp:revision>156</cp:revision>
  <cp:lastPrinted>2019-05-13T06:16:28Z</cp:lastPrinted>
  <dcterms:created xsi:type="dcterms:W3CDTF">2018-04-29T14:41:00Z</dcterms:created>
  <dcterms:modified xsi:type="dcterms:W3CDTF">2020-11-11T10:06:40Z</dcterms:modified>
</cp:coreProperties>
</file>